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ogv" ContentType="video/og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41" r:id="rId2"/>
    <p:sldId id="342" r:id="rId3"/>
    <p:sldId id="343" r:id="rId4"/>
    <p:sldId id="344" r:id="rId5"/>
    <p:sldId id="345" r:id="rId6"/>
    <p:sldId id="353" r:id="rId7"/>
    <p:sldId id="354" r:id="rId8"/>
    <p:sldId id="372" r:id="rId9"/>
    <p:sldId id="373" r:id="rId10"/>
    <p:sldId id="374" r:id="rId11"/>
    <p:sldId id="375" r:id="rId12"/>
    <p:sldId id="376" r:id="rId13"/>
    <p:sldId id="360" r:id="rId14"/>
    <p:sldId id="361" r:id="rId15"/>
    <p:sldId id="362" r:id="rId16"/>
    <p:sldId id="363" r:id="rId17"/>
    <p:sldId id="286" r:id="rId18"/>
    <p:sldId id="287" r:id="rId19"/>
    <p:sldId id="337" r:id="rId20"/>
    <p:sldId id="294" r:id="rId21"/>
    <p:sldId id="295" r:id="rId22"/>
    <p:sldId id="297" r:id="rId23"/>
    <p:sldId id="299" r:id="rId24"/>
    <p:sldId id="302" r:id="rId25"/>
    <p:sldId id="304" r:id="rId26"/>
    <p:sldId id="303" r:id="rId27"/>
    <p:sldId id="308" r:id="rId28"/>
    <p:sldId id="364" r:id="rId29"/>
    <p:sldId id="338" r:id="rId30"/>
    <p:sldId id="314" r:id="rId31"/>
    <p:sldId id="340" r:id="rId32"/>
    <p:sldId id="365" r:id="rId33"/>
    <p:sldId id="316" r:id="rId34"/>
    <p:sldId id="319" r:id="rId35"/>
    <p:sldId id="320" r:id="rId36"/>
    <p:sldId id="331" r:id="rId37"/>
    <p:sldId id="367"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66FF"/>
    <a:srgbClr val="0000FF"/>
    <a:srgbClr val="00FF00"/>
    <a:srgbClr val="00FFFF"/>
    <a:srgbClr val="FFFF66"/>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01" autoAdjust="0"/>
    <p:restoredTop sz="94645" autoAdjust="0"/>
  </p:normalViewPr>
  <p:slideViewPr>
    <p:cSldViewPr>
      <p:cViewPr varScale="1">
        <p:scale>
          <a:sx n="81" d="100"/>
          <a:sy n="81" d="100"/>
        </p:scale>
        <p:origin x="1709" y="62"/>
      </p:cViewPr>
      <p:guideLst>
        <p:guide orient="horz" pos="2160"/>
        <p:guide pos="2880"/>
      </p:guideLst>
    </p:cSldViewPr>
  </p:slideViewPr>
  <p:outlineViewPr>
    <p:cViewPr>
      <p:scale>
        <a:sx n="33" d="100"/>
        <a:sy n="33" d="100"/>
      </p:scale>
      <p:origin x="0" y="2034"/>
    </p:cViewPr>
  </p:outlineViewPr>
  <p:notesTextViewPr>
    <p:cViewPr>
      <p:scale>
        <a:sx n="100" d="100"/>
        <a:sy n="100" d="100"/>
      </p:scale>
      <p:origin x="0" y="0"/>
    </p:cViewPr>
  </p:notesTextViewPr>
  <p:sorterViewPr>
    <p:cViewPr>
      <p:scale>
        <a:sx n="66" d="100"/>
        <a:sy n="66" d="100"/>
      </p:scale>
      <p:origin x="0" y="48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F775ADE3-3C0D-4090-9726-543621B73670}" type="datetimeFigureOut">
              <a:rPr lang="en-US"/>
              <a:pPr>
                <a:defRPr/>
              </a:pPr>
              <a:t>12/9/2020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64A2203-BB5B-4D44-A5A9-8E1B651EC0FD}" type="slidenum">
              <a:rPr lang="en-US"/>
              <a:pPr>
                <a:defRPr/>
              </a:pPr>
              <a:t>‹#›</a:t>
            </a:fld>
            <a:endParaRPr lang="en-US"/>
          </a:p>
        </p:txBody>
      </p:sp>
    </p:spTree>
    <p:extLst>
      <p:ext uri="{BB962C8B-B14F-4D97-AF65-F5344CB8AC3E}">
        <p14:creationId xmlns:p14="http://schemas.microsoft.com/office/powerpoint/2010/main" val="1532831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4A2203-BB5B-4D44-A5A9-8E1B651EC0FD}" type="slidenum">
              <a:rPr lang="en-US" smtClean="0"/>
              <a:pPr>
                <a:defRPr/>
              </a:pPr>
              <a:t>14</a:t>
            </a:fld>
            <a:endParaRPr lang="en-US"/>
          </a:p>
        </p:txBody>
      </p:sp>
    </p:spTree>
    <p:extLst>
      <p:ext uri="{BB962C8B-B14F-4D97-AF65-F5344CB8AC3E}">
        <p14:creationId xmlns:p14="http://schemas.microsoft.com/office/powerpoint/2010/main" val="154075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EBF60BFF-9FDA-4EEF-821F-3E33DF2F991C}" type="slidenum">
              <a:rPr lang="en-US" smtClean="0"/>
              <a:pPr eaLnBrk="1" hangingPunct="1"/>
              <a:t>17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64A2203-BB5B-4D44-A5A9-8E1B651EC0FD}" type="slidenum">
              <a:rPr lang="en-US" smtClean="0"/>
              <a:pPr>
                <a:defRPr/>
              </a:pPr>
              <a:t>34</a:t>
            </a:fld>
            <a:endParaRPr lang="en-US"/>
          </a:p>
        </p:txBody>
      </p:sp>
    </p:spTree>
    <p:extLst>
      <p:ext uri="{BB962C8B-B14F-4D97-AF65-F5344CB8AC3E}">
        <p14:creationId xmlns:p14="http://schemas.microsoft.com/office/powerpoint/2010/main" val="2537115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4"/>
          <p:cNvSpPr txBox="1">
            <a:spLocks noChangeArrowheads="1"/>
          </p:cNvSpPr>
          <p:nvPr/>
        </p:nvSpPr>
        <p:spPr bwMode="gray">
          <a:xfrm>
            <a:off x="228600" y="304800"/>
            <a:ext cx="1143000" cy="457200"/>
          </a:xfrm>
          <a:prstGeom prst="rect">
            <a:avLst/>
          </a:prstGeom>
          <a:noFill/>
          <a:ln w="9525">
            <a:noFill/>
            <a:miter lim="800000"/>
            <a:headEnd/>
            <a:tailEnd/>
          </a:ln>
          <a:effectLst/>
        </p:spPr>
        <p:txBody>
          <a:bodyPr>
            <a:spAutoFit/>
          </a:bodyPr>
          <a:lstStyle/>
          <a:p>
            <a:pPr>
              <a:defRPr/>
            </a:pPr>
            <a:r>
              <a:rPr lang="en-US" sz="2400" b="1" i="1">
                <a:solidFill>
                  <a:schemeClr val="tx2"/>
                </a:solidFill>
                <a:latin typeface="Arial" charset="0"/>
                <a:cs typeface="+mn-cs"/>
              </a:rPr>
              <a:t>LOGO</a:t>
            </a:r>
          </a:p>
        </p:txBody>
      </p:sp>
      <p:sp>
        <p:nvSpPr>
          <p:cNvPr id="3075" name="Rectangle 3"/>
          <p:cNvSpPr>
            <a:spLocks noGrp="1" noChangeArrowheads="1"/>
          </p:cNvSpPr>
          <p:nvPr>
            <p:ph type="subTitle" idx="1"/>
          </p:nvPr>
        </p:nvSpPr>
        <p:spPr>
          <a:xfrm>
            <a:off x="2844800" y="4800600"/>
            <a:ext cx="6156325" cy="381000"/>
          </a:xfrm>
        </p:spPr>
        <p:txBody>
          <a:bodyPr/>
          <a:lstStyle>
            <a:lvl1pPr marL="0" indent="0">
              <a:buFont typeface="Wingdings" pitchFamily="2" charset="2"/>
              <a:buNone/>
              <a:defRPr sz="2000"/>
            </a:lvl1pPr>
          </a:lstStyle>
          <a:p>
            <a:r>
              <a:rPr lang="en-US"/>
              <a:t>Click to edit Master subtitle style</a:t>
            </a:r>
          </a:p>
        </p:txBody>
      </p:sp>
      <p:sp>
        <p:nvSpPr>
          <p:cNvPr id="3074" name="Rectangle 2"/>
          <p:cNvSpPr>
            <a:spLocks noGrp="1" noChangeArrowheads="1"/>
          </p:cNvSpPr>
          <p:nvPr>
            <p:ph type="ctrTitle"/>
          </p:nvPr>
        </p:nvSpPr>
        <p:spPr>
          <a:xfrm>
            <a:off x="2773363" y="5105400"/>
            <a:ext cx="6172200" cy="1143000"/>
          </a:xfrm>
        </p:spPr>
        <p:txBody>
          <a:bodyPr/>
          <a:lstStyle>
            <a:lvl1pPr algn="l">
              <a:defRPr sz="4400"/>
            </a:lvl1pPr>
          </a:lstStyle>
          <a:p>
            <a:r>
              <a:rPr lang="en-US"/>
              <a:t>Click to edit Master title style</a:t>
            </a:r>
          </a:p>
        </p:txBody>
      </p:sp>
      <p:sp>
        <p:nvSpPr>
          <p:cNvPr id="5" name="Rectangle 4"/>
          <p:cNvSpPr>
            <a:spLocks noGrp="1" noChangeArrowheads="1"/>
          </p:cNvSpPr>
          <p:nvPr>
            <p:ph type="dt" sz="half" idx="10"/>
          </p:nvPr>
        </p:nvSpPr>
        <p:spPr>
          <a:xfrm>
            <a:off x="304800" y="6248400"/>
            <a:ext cx="2133600" cy="244475"/>
          </a:xfrm>
        </p:spPr>
        <p:txBody>
          <a:bodyPr/>
          <a:lstStyle>
            <a:lvl1pPr>
              <a:defRPr sz="1200">
                <a:solidFill>
                  <a:schemeClr val="tx1"/>
                </a:solidFill>
              </a:defRPr>
            </a:lvl1pPr>
          </a:lstStyle>
          <a:p>
            <a:pPr>
              <a:defRPr/>
            </a:pPr>
            <a:endParaRPr lang="en-US"/>
          </a:p>
        </p:txBody>
      </p:sp>
      <p:sp>
        <p:nvSpPr>
          <p:cNvPr id="6" name="Rectangle 5"/>
          <p:cNvSpPr>
            <a:spLocks noGrp="1" noChangeArrowheads="1"/>
          </p:cNvSpPr>
          <p:nvPr>
            <p:ph type="ftr" sz="quarter" idx="11"/>
          </p:nvPr>
        </p:nvSpPr>
        <p:spPr>
          <a:xfrm>
            <a:off x="1219200" y="381000"/>
            <a:ext cx="2297113" cy="244475"/>
          </a:xfrm>
        </p:spPr>
        <p:txBody>
          <a:bodyPr/>
          <a:lstStyle>
            <a:lvl1pPr>
              <a:defRPr sz="1200" i="1">
                <a:solidFill>
                  <a:schemeClr val="tx1"/>
                </a:solidFill>
              </a:defRPr>
            </a:lvl1pPr>
          </a:lstStyle>
          <a:p>
            <a:pPr>
              <a:defRPr/>
            </a:pPr>
            <a:r>
              <a:rPr lang="en-US"/>
              <a:t>www.themegallery.com</a:t>
            </a:r>
          </a:p>
        </p:txBody>
      </p:sp>
      <p:sp>
        <p:nvSpPr>
          <p:cNvPr id="7" name="Rectangle 6"/>
          <p:cNvSpPr>
            <a:spLocks noGrp="1" noChangeArrowheads="1"/>
          </p:cNvSpPr>
          <p:nvPr>
            <p:ph type="sldNum" sz="quarter" idx="12"/>
          </p:nvPr>
        </p:nvSpPr>
        <p:spPr>
          <a:xfrm>
            <a:off x="3454400" y="6308725"/>
            <a:ext cx="2133600" cy="244475"/>
          </a:xfrm>
        </p:spPr>
        <p:txBody>
          <a:bodyPr/>
          <a:lstStyle>
            <a:lvl1pPr>
              <a:defRPr sz="1200">
                <a:solidFill>
                  <a:schemeClr val="tx1"/>
                </a:solidFill>
              </a:defRPr>
            </a:lvl1pPr>
          </a:lstStyle>
          <a:p>
            <a:pPr>
              <a:defRPr/>
            </a:pPr>
            <a:fld id="{32D34991-6174-4267-A855-44F8073F35F2}" type="slidenum">
              <a:rPr lang="en-US"/>
              <a:pPr>
                <a:defRPr/>
              </a:pPr>
              <a:t>‹#›</a:t>
            </a:fld>
            <a:endParaRPr lang="en-US"/>
          </a:p>
        </p:txBody>
      </p:sp>
    </p:spTree>
    <p:extLst>
      <p:ext uri="{BB962C8B-B14F-4D97-AF65-F5344CB8AC3E}">
        <p14:creationId xmlns:p14="http://schemas.microsoft.com/office/powerpoint/2010/main" val="1489613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5" name="Rectangle 6"/>
          <p:cNvSpPr>
            <a:spLocks noGrp="1" noChangeArrowheads="1"/>
          </p:cNvSpPr>
          <p:nvPr>
            <p:ph type="sldNum" sz="quarter" idx="11"/>
          </p:nvPr>
        </p:nvSpPr>
        <p:spPr>
          <a:ln/>
        </p:spPr>
        <p:txBody>
          <a:bodyPr/>
          <a:lstStyle>
            <a:lvl1pPr>
              <a:defRPr/>
            </a:lvl1pPr>
          </a:lstStyle>
          <a:p>
            <a:pPr>
              <a:defRPr/>
            </a:pPr>
            <a:fld id="{247A1DF9-02F5-495B-877D-DCB72D7BE898}" type="slidenum">
              <a:rPr lang="en-US"/>
              <a:pPr>
                <a:defRPr/>
              </a:pPr>
              <a:t>‹#›</a:t>
            </a:fld>
            <a:endParaRPr lang="en-US"/>
          </a:p>
        </p:txBody>
      </p:sp>
      <p:sp>
        <p:nvSpPr>
          <p:cNvPr id="6"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2971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025" y="609600"/>
            <a:ext cx="2047875"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609600"/>
            <a:ext cx="5991225"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5" name="Rectangle 6"/>
          <p:cNvSpPr>
            <a:spLocks noGrp="1" noChangeArrowheads="1"/>
          </p:cNvSpPr>
          <p:nvPr>
            <p:ph type="sldNum" sz="quarter" idx="11"/>
          </p:nvPr>
        </p:nvSpPr>
        <p:spPr>
          <a:ln/>
        </p:spPr>
        <p:txBody>
          <a:bodyPr/>
          <a:lstStyle>
            <a:lvl1pPr>
              <a:defRPr/>
            </a:lvl1pPr>
          </a:lstStyle>
          <a:p>
            <a:pPr>
              <a:defRPr/>
            </a:pPr>
            <a:fld id="{73BD17BE-C62C-47FF-8C67-E4FDBB7AADC6}" type="slidenum">
              <a:rPr lang="en-US"/>
              <a:pPr>
                <a:defRPr/>
              </a:pPr>
              <a:t>‹#›</a:t>
            </a:fld>
            <a:endParaRPr lang="en-US"/>
          </a:p>
        </p:txBody>
      </p:sp>
      <p:sp>
        <p:nvSpPr>
          <p:cNvPr id="6"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206937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6400800" cy="487363"/>
          </a:xfrm>
        </p:spPr>
        <p:txBody>
          <a:bodyPr/>
          <a:lstStyle/>
          <a:p>
            <a:r>
              <a:rPr lang="en-US"/>
              <a:t>Click to edit Master title style</a:t>
            </a:r>
          </a:p>
        </p:txBody>
      </p:sp>
      <p:sp>
        <p:nvSpPr>
          <p:cNvPr id="3" name="Table Placeholder 2"/>
          <p:cNvSpPr>
            <a:spLocks noGrp="1"/>
          </p:cNvSpPr>
          <p:nvPr>
            <p:ph type="tbl" idx="1"/>
          </p:nvPr>
        </p:nvSpPr>
        <p:spPr>
          <a:xfrm>
            <a:off x="533400" y="1611313"/>
            <a:ext cx="8191500" cy="4713287"/>
          </a:xfrm>
        </p:spPr>
        <p:txBody>
          <a:bodyPr/>
          <a:lstStyle/>
          <a:p>
            <a:pPr lvl="0"/>
            <a:r>
              <a:rPr lang="en-US" noProof="0"/>
              <a:t>Click icon to add table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5" name="Rectangle 6"/>
          <p:cNvSpPr>
            <a:spLocks noGrp="1" noChangeArrowheads="1"/>
          </p:cNvSpPr>
          <p:nvPr>
            <p:ph type="sldNum" sz="quarter" idx="11"/>
          </p:nvPr>
        </p:nvSpPr>
        <p:spPr>
          <a:ln/>
        </p:spPr>
        <p:txBody>
          <a:bodyPr/>
          <a:lstStyle>
            <a:lvl1pPr>
              <a:defRPr/>
            </a:lvl1pPr>
          </a:lstStyle>
          <a:p>
            <a:pPr>
              <a:defRPr/>
            </a:pPr>
            <a:fld id="{8E9D4A7E-D9FA-4DDA-8ED2-56EBEDDBE774}" type="slidenum">
              <a:rPr lang="en-US"/>
              <a:pPr>
                <a:defRPr/>
              </a:pPr>
              <a:t>‹#›</a:t>
            </a:fld>
            <a:endParaRPr lang="en-US"/>
          </a:p>
        </p:txBody>
      </p:sp>
      <p:sp>
        <p:nvSpPr>
          <p:cNvPr id="6"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8050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5" name="Rectangle 6"/>
          <p:cNvSpPr>
            <a:spLocks noGrp="1" noChangeArrowheads="1"/>
          </p:cNvSpPr>
          <p:nvPr>
            <p:ph type="sldNum" sz="quarter" idx="11"/>
          </p:nvPr>
        </p:nvSpPr>
        <p:spPr>
          <a:ln/>
        </p:spPr>
        <p:txBody>
          <a:bodyPr/>
          <a:lstStyle>
            <a:lvl1pPr>
              <a:defRPr/>
            </a:lvl1pPr>
          </a:lstStyle>
          <a:p>
            <a:pPr>
              <a:defRPr/>
            </a:pPr>
            <a:fld id="{22E0EC8E-B25C-463E-83E3-490D22230E18}" type="slidenum">
              <a:rPr lang="en-US"/>
              <a:pPr>
                <a:defRPr/>
              </a:pPr>
              <a:t>‹#›</a:t>
            </a:fld>
            <a:endParaRPr lang="en-US"/>
          </a:p>
        </p:txBody>
      </p:sp>
      <p:sp>
        <p:nvSpPr>
          <p:cNvPr id="6"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10731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5" name="Rectangle 6"/>
          <p:cNvSpPr>
            <a:spLocks noGrp="1" noChangeArrowheads="1"/>
          </p:cNvSpPr>
          <p:nvPr>
            <p:ph type="sldNum" sz="quarter" idx="11"/>
          </p:nvPr>
        </p:nvSpPr>
        <p:spPr>
          <a:ln/>
        </p:spPr>
        <p:txBody>
          <a:bodyPr/>
          <a:lstStyle>
            <a:lvl1pPr>
              <a:defRPr/>
            </a:lvl1pPr>
          </a:lstStyle>
          <a:p>
            <a:pPr>
              <a:defRPr/>
            </a:pPr>
            <a:fld id="{4F33EE4F-50A5-4A0E-9B04-6EA54F235FFA}" type="slidenum">
              <a:rPr lang="en-US"/>
              <a:pPr>
                <a:defRPr/>
              </a:pPr>
              <a:t>‹#›</a:t>
            </a:fld>
            <a:endParaRPr lang="en-US"/>
          </a:p>
        </p:txBody>
      </p:sp>
      <p:sp>
        <p:nvSpPr>
          <p:cNvPr id="6"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29838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6" name="Rectangle 6"/>
          <p:cNvSpPr>
            <a:spLocks noGrp="1" noChangeArrowheads="1"/>
          </p:cNvSpPr>
          <p:nvPr>
            <p:ph type="sldNum" sz="quarter" idx="11"/>
          </p:nvPr>
        </p:nvSpPr>
        <p:spPr>
          <a:ln/>
        </p:spPr>
        <p:txBody>
          <a:bodyPr/>
          <a:lstStyle>
            <a:lvl1pPr>
              <a:defRPr/>
            </a:lvl1pPr>
          </a:lstStyle>
          <a:p>
            <a:pPr>
              <a:defRPr/>
            </a:pPr>
            <a:fld id="{347481EA-BACA-42FB-AA04-F8564430382A}" type="slidenum">
              <a:rPr lang="en-US"/>
              <a:pPr>
                <a:defRPr/>
              </a:pPr>
              <a:t>‹#›</a:t>
            </a:fld>
            <a:endParaRPr lang="en-US"/>
          </a:p>
        </p:txBody>
      </p:sp>
      <p:sp>
        <p:nvSpPr>
          <p:cNvPr id="7"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0944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8" name="Rectangle 6"/>
          <p:cNvSpPr>
            <a:spLocks noGrp="1" noChangeArrowheads="1"/>
          </p:cNvSpPr>
          <p:nvPr>
            <p:ph type="sldNum" sz="quarter" idx="11"/>
          </p:nvPr>
        </p:nvSpPr>
        <p:spPr>
          <a:ln/>
        </p:spPr>
        <p:txBody>
          <a:bodyPr/>
          <a:lstStyle>
            <a:lvl1pPr>
              <a:defRPr/>
            </a:lvl1pPr>
          </a:lstStyle>
          <a:p>
            <a:pPr>
              <a:defRPr/>
            </a:pPr>
            <a:fld id="{55DFEAC6-0ED9-4782-AAAD-A6A6B045ADA6}" type="slidenum">
              <a:rPr lang="en-US"/>
              <a:pPr>
                <a:defRPr/>
              </a:pPr>
              <a:t>‹#›</a:t>
            </a:fld>
            <a:endParaRPr lang="en-US"/>
          </a:p>
        </p:txBody>
      </p:sp>
      <p:sp>
        <p:nvSpPr>
          <p:cNvPr id="9"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38156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4" name="Rectangle 6"/>
          <p:cNvSpPr>
            <a:spLocks noGrp="1" noChangeArrowheads="1"/>
          </p:cNvSpPr>
          <p:nvPr>
            <p:ph type="sldNum" sz="quarter" idx="11"/>
          </p:nvPr>
        </p:nvSpPr>
        <p:spPr>
          <a:ln/>
        </p:spPr>
        <p:txBody>
          <a:bodyPr/>
          <a:lstStyle>
            <a:lvl1pPr>
              <a:defRPr/>
            </a:lvl1pPr>
          </a:lstStyle>
          <a:p>
            <a:pPr>
              <a:defRPr/>
            </a:pPr>
            <a:fld id="{EDB9D557-8FD1-4FDD-924E-E875392BC3A9}" type="slidenum">
              <a:rPr lang="en-US"/>
              <a:pPr>
                <a:defRPr/>
              </a:pPr>
              <a:t>‹#›</a:t>
            </a:fld>
            <a:endParaRPr lang="en-US"/>
          </a:p>
        </p:txBody>
      </p:sp>
      <p:sp>
        <p:nvSpPr>
          <p:cNvPr id="5"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1155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3" name="Rectangle 6"/>
          <p:cNvSpPr>
            <a:spLocks noGrp="1" noChangeArrowheads="1"/>
          </p:cNvSpPr>
          <p:nvPr>
            <p:ph type="sldNum" sz="quarter" idx="11"/>
          </p:nvPr>
        </p:nvSpPr>
        <p:spPr>
          <a:ln/>
        </p:spPr>
        <p:txBody>
          <a:bodyPr/>
          <a:lstStyle>
            <a:lvl1pPr>
              <a:defRPr/>
            </a:lvl1pPr>
          </a:lstStyle>
          <a:p>
            <a:pPr>
              <a:defRPr/>
            </a:pPr>
            <a:fld id="{02CB72C7-B161-4E01-A348-B4A67731B5FF}" type="slidenum">
              <a:rPr lang="en-US"/>
              <a:pPr>
                <a:defRPr/>
              </a:pPr>
              <a:t>‹#›</a:t>
            </a:fld>
            <a:endParaRPr lang="en-US"/>
          </a:p>
        </p:txBody>
      </p:sp>
      <p:sp>
        <p:nvSpPr>
          <p:cNvPr id="4"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948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6" name="Rectangle 6"/>
          <p:cNvSpPr>
            <a:spLocks noGrp="1" noChangeArrowheads="1"/>
          </p:cNvSpPr>
          <p:nvPr>
            <p:ph type="sldNum" sz="quarter" idx="11"/>
          </p:nvPr>
        </p:nvSpPr>
        <p:spPr>
          <a:ln/>
        </p:spPr>
        <p:txBody>
          <a:bodyPr/>
          <a:lstStyle>
            <a:lvl1pPr>
              <a:defRPr/>
            </a:lvl1pPr>
          </a:lstStyle>
          <a:p>
            <a:pPr>
              <a:defRPr/>
            </a:pPr>
            <a:fld id="{2B6FA4DE-1BE8-4CF5-B254-DC5206F14BF0}" type="slidenum">
              <a:rPr lang="en-US"/>
              <a:pPr>
                <a:defRPr/>
              </a:pPr>
              <a:t>‹#›</a:t>
            </a:fld>
            <a:endParaRPr lang="en-US"/>
          </a:p>
        </p:txBody>
      </p:sp>
      <p:sp>
        <p:nvSpPr>
          <p:cNvPr id="7"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4916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www.themegallery.com</a:t>
            </a:r>
          </a:p>
        </p:txBody>
      </p:sp>
      <p:sp>
        <p:nvSpPr>
          <p:cNvPr id="6" name="Rectangle 6"/>
          <p:cNvSpPr>
            <a:spLocks noGrp="1" noChangeArrowheads="1"/>
          </p:cNvSpPr>
          <p:nvPr>
            <p:ph type="sldNum" sz="quarter" idx="11"/>
          </p:nvPr>
        </p:nvSpPr>
        <p:spPr>
          <a:ln/>
        </p:spPr>
        <p:txBody>
          <a:bodyPr/>
          <a:lstStyle>
            <a:lvl1pPr>
              <a:defRPr/>
            </a:lvl1pPr>
          </a:lstStyle>
          <a:p>
            <a:pPr>
              <a:defRPr/>
            </a:pPr>
            <a:fld id="{AF439625-A6B4-4229-A5B0-F770D6C65E3C}" type="slidenum">
              <a:rPr lang="en-US"/>
              <a:pPr>
                <a:defRPr/>
              </a:pPr>
              <a:t>‹#›</a:t>
            </a:fld>
            <a:endParaRPr lang="en-US"/>
          </a:p>
        </p:txBody>
      </p:sp>
      <p:sp>
        <p:nvSpPr>
          <p:cNvPr id="7" name="Rectangle 4"/>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35358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87"/>
          <p:cNvGraphicFramePr>
            <a:graphicFrameLocks noChangeAspect="1"/>
          </p:cNvGraphicFramePr>
          <p:nvPr/>
        </p:nvGraphicFramePr>
        <p:xfrm>
          <a:off x="0" y="0"/>
          <a:ext cx="9144000" cy="1600200"/>
        </p:xfrm>
        <a:graphic>
          <a:graphicData uri="http://schemas.openxmlformats.org/presentationml/2006/ole">
            <mc:AlternateContent xmlns:mc="http://schemas.openxmlformats.org/markup-compatibility/2006">
              <mc:Choice xmlns:v="urn:schemas-microsoft-com:vml" Requires="v">
                <p:oleObj name="Image" r:id="rId14" imgW="13003175" imgH="2577778" progId="">
                  <p:embed/>
                </p:oleObj>
              </mc:Choice>
              <mc:Fallback>
                <p:oleObj name="Image" r:id="rId14" imgW="13003175" imgH="2577778" progId="">
                  <p:embed/>
                  <p:pic>
                    <p:nvPicPr>
                      <p:cNvPr id="0" name="Object 8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1600200"/>
                      </a:xfrm>
                      <a:prstGeom prst="rect">
                        <a:avLst/>
                      </a:prstGeom>
                      <a:noFill/>
                      <a:ln>
                        <a:noFill/>
                      </a:ln>
                      <a:effectLst/>
                      <a:extLst>
                        <a:ext uri="{909E8E84-426E-40DD-AFC4-6F175D3DCCD1}">
                          <a14:hiddenFill xmlns:a14="http://schemas.microsoft.com/office/drawing/2010/main">
                            <a:solidFill>
                              <a:srgbClr val="22945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1028" name="Rectangle 3"/>
          <p:cNvSpPr>
            <a:spLocks noGrp="1" noChangeArrowheads="1"/>
          </p:cNvSpPr>
          <p:nvPr>
            <p:ph type="body" idx="1"/>
          </p:nvPr>
        </p:nvSpPr>
        <p:spPr bwMode="gray">
          <a:xfrm>
            <a:off x="533400" y="1611313"/>
            <a:ext cx="8191500"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gray">
          <a:xfrm>
            <a:off x="7315200" y="6461125"/>
            <a:ext cx="1752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chemeClr val="tx2"/>
                </a:solidFill>
                <a:latin typeface="Arial" charset="0"/>
                <a:cs typeface="+mn-cs"/>
              </a:defRPr>
            </a:lvl1pPr>
          </a:lstStyle>
          <a:p>
            <a:pPr>
              <a:defRPr/>
            </a:pPr>
            <a:r>
              <a:rPr lang="en-US"/>
              <a:t>www.themegallery.com</a:t>
            </a:r>
          </a:p>
        </p:txBody>
      </p:sp>
      <p:sp>
        <p:nvSpPr>
          <p:cNvPr id="1030" name="Rectangle 6"/>
          <p:cNvSpPr>
            <a:spLocks noGrp="1" noChangeArrowheads="1"/>
          </p:cNvSpPr>
          <p:nvPr>
            <p:ph type="sldNum" sz="quarter" idx="4"/>
          </p:nvPr>
        </p:nvSpPr>
        <p:spPr bwMode="gray">
          <a:xfrm>
            <a:off x="4191000" y="6477000"/>
            <a:ext cx="8382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solidFill>
                  <a:schemeClr val="tx2"/>
                </a:solidFill>
                <a:latin typeface="Arial" charset="0"/>
                <a:cs typeface="+mn-cs"/>
              </a:defRPr>
            </a:lvl1pPr>
          </a:lstStyle>
          <a:p>
            <a:pPr>
              <a:defRPr/>
            </a:pPr>
            <a:fld id="{A9A71E32-42A1-4FB8-936C-D80341900B5E}" type="slidenum">
              <a:rPr lang="en-US"/>
              <a:pPr>
                <a:defRPr/>
              </a:pPr>
              <a:t>‹#›</a:t>
            </a:fld>
            <a:endParaRPr lang="en-US"/>
          </a:p>
        </p:txBody>
      </p:sp>
      <p:sp>
        <p:nvSpPr>
          <p:cNvPr id="1031" name="Rectangle 2"/>
          <p:cNvSpPr>
            <a:spLocks noGrp="1" noChangeArrowheads="1"/>
          </p:cNvSpPr>
          <p:nvPr>
            <p:ph type="title"/>
          </p:nvPr>
        </p:nvSpPr>
        <p:spPr bwMode="gray">
          <a:xfrm>
            <a:off x="533400" y="609600"/>
            <a:ext cx="6400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Rectangle 4"/>
          <p:cNvSpPr>
            <a:spLocks noGrp="1" noChangeArrowheads="1"/>
          </p:cNvSpPr>
          <p:nvPr>
            <p:ph type="dt" sz="half" idx="2"/>
          </p:nvPr>
        </p:nvSpPr>
        <p:spPr bwMode="gray">
          <a:xfrm>
            <a:off x="293688" y="6477000"/>
            <a:ext cx="19050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chemeClr val="tx2"/>
                </a:solidFill>
                <a:latin typeface="Arial" charset="0"/>
                <a:cs typeface="+mn-cs"/>
              </a:defRPr>
            </a:lvl1pPr>
          </a:lstStyle>
          <a:p>
            <a:pPr>
              <a:defRPr/>
            </a:pPr>
            <a:endParaRPr lang="en-US"/>
          </a:p>
        </p:txBody>
      </p:sp>
      <p:sp>
        <p:nvSpPr>
          <p:cNvPr id="1107" name="Text Box 83"/>
          <p:cNvSpPr txBox="1">
            <a:spLocks noChangeArrowheads="1"/>
          </p:cNvSpPr>
          <p:nvPr/>
        </p:nvSpPr>
        <p:spPr bwMode="gray">
          <a:xfrm>
            <a:off x="304800" y="152400"/>
            <a:ext cx="1371600" cy="457200"/>
          </a:xfrm>
          <a:prstGeom prst="rect">
            <a:avLst/>
          </a:prstGeom>
          <a:noFill/>
          <a:ln w="9525">
            <a:noFill/>
            <a:miter lim="800000"/>
            <a:headEnd/>
            <a:tailEnd/>
          </a:ln>
          <a:effectLst/>
        </p:spPr>
        <p:txBody>
          <a:bodyPr>
            <a:spAutoFit/>
          </a:bodyPr>
          <a:lstStyle/>
          <a:p>
            <a:pPr>
              <a:defRPr/>
            </a:pPr>
            <a:r>
              <a:rPr lang="en-US" sz="2400" b="1" i="1">
                <a:solidFill>
                  <a:schemeClr val="bg1"/>
                </a:solidFill>
                <a:latin typeface="Arial" charset="0"/>
                <a:cs typeface="+mn-cs"/>
              </a:rPr>
              <a:t>LOGO</a:t>
            </a:r>
          </a:p>
        </p:txBody>
      </p:sp>
      <p:pic>
        <p:nvPicPr>
          <p:cNvPr id="1034" name="Picture 84" descr="p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190500"/>
            <a:ext cx="14509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6"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Lst>
  <p:hf sldNum="0" hdr="0" dt="0"/>
  <p:txStyles>
    <p:title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defRPr>
      </a:lvl2pPr>
      <a:lvl3pPr algn="r" rtl="0" eaLnBrk="0" fontAlgn="base" hangingPunct="0">
        <a:spcBef>
          <a:spcPct val="0"/>
        </a:spcBef>
        <a:spcAft>
          <a:spcPct val="0"/>
        </a:spcAft>
        <a:defRPr sz="3200" b="1">
          <a:solidFill>
            <a:schemeClr val="tx2"/>
          </a:solidFill>
          <a:latin typeface="Arial" charset="0"/>
        </a:defRPr>
      </a:lvl3pPr>
      <a:lvl4pPr algn="r" rtl="0" eaLnBrk="0" fontAlgn="base" hangingPunct="0">
        <a:spcBef>
          <a:spcPct val="0"/>
        </a:spcBef>
        <a:spcAft>
          <a:spcPct val="0"/>
        </a:spcAft>
        <a:defRPr sz="3200" b="1">
          <a:solidFill>
            <a:schemeClr val="tx2"/>
          </a:solidFill>
          <a:latin typeface="Arial" charset="0"/>
        </a:defRPr>
      </a:lvl4pPr>
      <a:lvl5pPr algn="r" rtl="0" eaLnBrk="0" fontAlgn="base" hangingPunct="0">
        <a:spcBef>
          <a:spcPct val="0"/>
        </a:spcBef>
        <a:spcAft>
          <a:spcPct val="0"/>
        </a:spcAft>
        <a:defRPr sz="3200" b="1">
          <a:solidFill>
            <a:schemeClr val="tx2"/>
          </a:solidFill>
          <a:latin typeface="Arial" charset="0"/>
        </a:defRPr>
      </a:lvl5pPr>
      <a:lvl6pPr marL="457200" algn="r" rtl="0" eaLnBrk="1" fontAlgn="base" hangingPunct="1">
        <a:spcBef>
          <a:spcPct val="0"/>
        </a:spcBef>
        <a:spcAft>
          <a:spcPct val="0"/>
        </a:spcAft>
        <a:defRPr sz="3200" b="1">
          <a:solidFill>
            <a:schemeClr val="tx2"/>
          </a:solidFill>
          <a:latin typeface="Arial" charset="0"/>
        </a:defRPr>
      </a:lvl6pPr>
      <a:lvl7pPr marL="914400" algn="r" rtl="0" eaLnBrk="1" fontAlgn="base" hangingPunct="1">
        <a:spcBef>
          <a:spcPct val="0"/>
        </a:spcBef>
        <a:spcAft>
          <a:spcPct val="0"/>
        </a:spcAft>
        <a:defRPr sz="3200" b="1">
          <a:solidFill>
            <a:schemeClr val="tx2"/>
          </a:solidFill>
          <a:latin typeface="Arial" charset="0"/>
        </a:defRPr>
      </a:lvl7pPr>
      <a:lvl8pPr marL="1371600" algn="r" rtl="0" eaLnBrk="1" fontAlgn="base" hangingPunct="1">
        <a:spcBef>
          <a:spcPct val="0"/>
        </a:spcBef>
        <a:spcAft>
          <a:spcPct val="0"/>
        </a:spcAft>
        <a:defRPr sz="3200" b="1">
          <a:solidFill>
            <a:schemeClr val="tx2"/>
          </a:solidFill>
          <a:latin typeface="Arial" charset="0"/>
        </a:defRPr>
      </a:lvl8pPr>
      <a:lvl9pPr marL="1828800" algn="r" rtl="0" eaLnBrk="1" fontAlgn="base" hangingPunct="1">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33.wmf"/><Relationship Id="rId3" Type="http://schemas.openxmlformats.org/officeDocument/2006/relationships/image" Target="../media/image27.wmf"/><Relationship Id="rId7" Type="http://schemas.openxmlformats.org/officeDocument/2006/relationships/image" Target="../media/image30.jpeg"/><Relationship Id="rId12" Type="http://schemas.openxmlformats.org/officeDocument/2006/relationships/oleObject" Target="../embeddings/oleObject16.bin"/><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32.wmf"/><Relationship Id="rId5" Type="http://schemas.openxmlformats.org/officeDocument/2006/relationships/image" Target="../media/image28.w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31.wmf"/><Relationship Id="rId1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19.bin"/><Relationship Id="rId4" Type="http://schemas.openxmlformats.org/officeDocument/2006/relationships/image" Target="../media/image36.wmf"/></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43.wmf"/><Relationship Id="rId18" Type="http://schemas.openxmlformats.org/officeDocument/2006/relationships/image" Target="../media/image45.wmf"/><Relationship Id="rId3" Type="http://schemas.openxmlformats.org/officeDocument/2006/relationships/oleObject" Target="../embeddings/oleObject20.bin"/><Relationship Id="rId7" Type="http://schemas.openxmlformats.org/officeDocument/2006/relationships/image" Target="../media/image5.png"/><Relationship Id="rId12" Type="http://schemas.openxmlformats.org/officeDocument/2006/relationships/oleObject" Target="../embeddings/oleObject24.bin"/><Relationship Id="rId17" Type="http://schemas.openxmlformats.org/officeDocument/2006/relationships/oleObject" Target="../embeddings/oleObject27.bin"/><Relationship Id="rId2" Type="http://schemas.openxmlformats.org/officeDocument/2006/relationships/notesSlide" Target="../notesSlides/notesSlide1.xml"/><Relationship Id="rId16" Type="http://schemas.openxmlformats.org/officeDocument/2006/relationships/oleObject" Target="../embeddings/oleObject26.bin"/><Relationship Id="rId20" Type="http://schemas.openxmlformats.org/officeDocument/2006/relationships/image" Target="../media/image46.wmf"/><Relationship Id="rId1" Type="http://schemas.openxmlformats.org/officeDocument/2006/relationships/slideLayout" Target="../slideLayouts/slideLayout2.xml"/><Relationship Id="rId6" Type="http://schemas.openxmlformats.org/officeDocument/2006/relationships/image" Target="../media/image40.wmf"/><Relationship Id="rId11" Type="http://schemas.openxmlformats.org/officeDocument/2006/relationships/image" Target="../media/image42.wmf"/><Relationship Id="rId5" Type="http://schemas.openxmlformats.org/officeDocument/2006/relationships/oleObject" Target="../embeddings/oleObject21.bin"/><Relationship Id="rId15" Type="http://schemas.openxmlformats.org/officeDocument/2006/relationships/image" Target="../media/image44.wmf"/><Relationship Id="rId10" Type="http://schemas.openxmlformats.org/officeDocument/2006/relationships/oleObject" Target="../embeddings/oleObject23.bin"/><Relationship Id="rId19" Type="http://schemas.openxmlformats.org/officeDocument/2006/relationships/oleObject" Target="../embeddings/oleObject28.bin"/><Relationship Id="rId4" Type="http://schemas.openxmlformats.org/officeDocument/2006/relationships/image" Target="../media/image39.wmf"/><Relationship Id="rId9" Type="http://schemas.openxmlformats.org/officeDocument/2006/relationships/image" Target="../media/image41.wmf"/><Relationship Id="rId14" Type="http://schemas.openxmlformats.org/officeDocument/2006/relationships/oleObject" Target="../embeddings/oleObject25.bin"/></Relationships>
</file>

<file path=ppt/slides/_rels/slide15.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34.bin"/><Relationship Id="rId18" Type="http://schemas.openxmlformats.org/officeDocument/2006/relationships/image" Target="../media/image54.wmf"/><Relationship Id="rId3" Type="http://schemas.openxmlformats.org/officeDocument/2006/relationships/oleObject" Target="../embeddings/oleObject29.bin"/><Relationship Id="rId21" Type="http://schemas.openxmlformats.org/officeDocument/2006/relationships/oleObject" Target="../embeddings/oleObject38.bin"/><Relationship Id="rId7" Type="http://schemas.openxmlformats.org/officeDocument/2006/relationships/oleObject" Target="../embeddings/oleObject31.bin"/><Relationship Id="rId12" Type="http://schemas.openxmlformats.org/officeDocument/2006/relationships/image" Target="../media/image51.wmf"/><Relationship Id="rId17" Type="http://schemas.openxmlformats.org/officeDocument/2006/relationships/oleObject" Target="../embeddings/oleObject36.bin"/><Relationship Id="rId2" Type="http://schemas.openxmlformats.org/officeDocument/2006/relationships/image" Target="../media/image5.png"/><Relationship Id="rId16" Type="http://schemas.openxmlformats.org/officeDocument/2006/relationships/image" Target="../media/image53.wmf"/><Relationship Id="rId20" Type="http://schemas.openxmlformats.org/officeDocument/2006/relationships/image" Target="../media/image55.wmf"/><Relationship Id="rId1" Type="http://schemas.openxmlformats.org/officeDocument/2006/relationships/slideLayout" Target="../slideLayouts/slideLayout2.xml"/><Relationship Id="rId6" Type="http://schemas.openxmlformats.org/officeDocument/2006/relationships/image" Target="../media/image48.wmf"/><Relationship Id="rId11" Type="http://schemas.openxmlformats.org/officeDocument/2006/relationships/oleObject" Target="../embeddings/oleObject33.bin"/><Relationship Id="rId5" Type="http://schemas.openxmlformats.org/officeDocument/2006/relationships/oleObject" Target="../embeddings/oleObject30.bin"/><Relationship Id="rId15" Type="http://schemas.openxmlformats.org/officeDocument/2006/relationships/oleObject" Target="../embeddings/oleObject35.bin"/><Relationship Id="rId10" Type="http://schemas.openxmlformats.org/officeDocument/2006/relationships/image" Target="../media/image50.wmf"/><Relationship Id="rId19" Type="http://schemas.openxmlformats.org/officeDocument/2006/relationships/oleObject" Target="../embeddings/oleObject37.bin"/><Relationship Id="rId4" Type="http://schemas.openxmlformats.org/officeDocument/2006/relationships/image" Target="../media/image47.wmf"/><Relationship Id="rId9" Type="http://schemas.openxmlformats.org/officeDocument/2006/relationships/oleObject" Target="../embeddings/oleObject32.bin"/><Relationship Id="rId14" Type="http://schemas.openxmlformats.org/officeDocument/2006/relationships/image" Target="../media/image52.wmf"/><Relationship Id="rId22" Type="http://schemas.openxmlformats.org/officeDocument/2006/relationships/image" Target="../media/image56.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8.wmf"/><Relationship Id="rId5" Type="http://schemas.openxmlformats.org/officeDocument/2006/relationships/oleObject" Target="../embeddings/oleObject40.bin"/><Relationship Id="rId4" Type="http://schemas.openxmlformats.org/officeDocument/2006/relationships/image" Target="../media/image57.wmf"/></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0.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42.bin"/><Relationship Id="rId5" Type="http://schemas.openxmlformats.org/officeDocument/2006/relationships/image" Target="../media/image59.wmf"/><Relationship Id="rId4" Type="http://schemas.openxmlformats.org/officeDocument/2006/relationships/oleObject" Target="../embeddings/oleObject41.bin"/></Relationships>
</file>

<file path=ppt/slides/_rels/slide18.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2.wmf"/><Relationship Id="rId5" Type="http://schemas.openxmlformats.org/officeDocument/2006/relationships/oleObject" Target="../embeddings/oleObject44.bin"/><Relationship Id="rId4" Type="http://schemas.openxmlformats.org/officeDocument/2006/relationships/image" Target="../media/image61.wmf"/></Relationships>
</file>

<file path=ppt/slides/_rels/slide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6.wmf"/></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8.wmf"/><Relationship Id="rId4" Type="http://schemas.openxmlformats.org/officeDocument/2006/relationships/oleObject" Target="../embeddings/oleObject46.bin"/></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oleObject" Target="../embeddings/oleObject47.bin"/></Relationships>
</file>

<file path=ppt/slides/_rels/slide23.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2.wmf"/><Relationship Id="rId4" Type="http://schemas.openxmlformats.org/officeDocument/2006/relationships/oleObject" Target="../embeddings/oleObject48.bin"/></Relationships>
</file>

<file path=ppt/slides/_rels/slide24.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6.wmf"/><Relationship Id="rId5" Type="http://schemas.openxmlformats.org/officeDocument/2006/relationships/image" Target="../media/image75.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8.wmf"/><Relationship Id="rId5" Type="http://schemas.openxmlformats.org/officeDocument/2006/relationships/oleObject" Target="../embeddings/oleObject50.bin"/><Relationship Id="rId4" Type="http://schemas.openxmlformats.org/officeDocument/2006/relationships/image" Target="../media/image77.wmf"/></Relationships>
</file>

<file path=ppt/slides/_rels/slide26.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84.wmf"/><Relationship Id="rId3" Type="http://schemas.openxmlformats.org/officeDocument/2006/relationships/oleObject" Target="../embeddings/oleObject51.bin"/><Relationship Id="rId7" Type="http://schemas.openxmlformats.org/officeDocument/2006/relationships/oleObject" Target="../embeddings/oleObject52.bin"/><Relationship Id="rId12" Type="http://schemas.openxmlformats.org/officeDocument/2006/relationships/oleObject" Target="../embeddings/oleObject54.bin"/><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83.wmf"/><Relationship Id="rId5" Type="http://schemas.openxmlformats.org/officeDocument/2006/relationships/image" Target="../media/image80.png"/><Relationship Id="rId10" Type="http://schemas.openxmlformats.org/officeDocument/2006/relationships/oleObject" Target="../embeddings/oleObject53.bin"/><Relationship Id="rId4" Type="http://schemas.openxmlformats.org/officeDocument/2006/relationships/image" Target="../media/image79.wmf"/><Relationship Id="rId9"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wmf"/><Relationship Id="rId4" Type="http://schemas.openxmlformats.org/officeDocument/2006/relationships/oleObject" Target="../embeddings/oleObject55.bin"/><Relationship Id="rId9" Type="http://schemas.openxmlformats.org/officeDocument/2006/relationships/image" Target="../media/image89.wmf"/></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1.jpe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wmf"/><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3.wmf"/><Relationship Id="rId5" Type="http://schemas.openxmlformats.org/officeDocument/2006/relationships/oleObject" Target="../embeddings/oleObject58.bin"/><Relationship Id="rId4" Type="http://schemas.openxmlformats.org/officeDocument/2006/relationships/image" Target="../media/image92.w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ogv"/><Relationship Id="rId1" Type="http://schemas.microsoft.com/office/2007/relationships/media" Target="../media/media1.ogv"/><Relationship Id="rId5" Type="http://schemas.openxmlformats.org/officeDocument/2006/relationships/image" Target="../media/image95.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0.bin"/><Relationship Id="rId7" Type="http://schemas.openxmlformats.org/officeDocument/2006/relationships/image" Target="../media/image99.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8.wmf"/><Relationship Id="rId5" Type="http://schemas.openxmlformats.org/officeDocument/2006/relationships/oleObject" Target="../embeddings/oleObject61.bin"/><Relationship Id="rId4" Type="http://schemas.openxmlformats.org/officeDocument/2006/relationships/image" Target="../media/image97.wmf"/></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1.png"/><Relationship Id="rId4" Type="http://schemas.openxmlformats.org/officeDocument/2006/relationships/image" Target="../media/image100.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2.jpeg"/><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62.bin"/></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9.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oleObject" Target="../embeddings/oleObject8.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wmf"/><Relationship Id="rId11" Type="http://schemas.openxmlformats.org/officeDocument/2006/relationships/image" Target="../media/image18.wmf"/><Relationship Id="rId5" Type="http://schemas.openxmlformats.org/officeDocument/2006/relationships/oleObject" Target="../embeddings/oleObject5.bin"/><Relationship Id="rId15" Type="http://schemas.openxmlformats.org/officeDocument/2006/relationships/image" Target="../media/image20.wmf"/><Relationship Id="rId10" Type="http://schemas.openxmlformats.org/officeDocument/2006/relationships/oleObject" Target="../embeddings/oleObject7.bin"/><Relationship Id="rId4" Type="http://schemas.openxmlformats.org/officeDocument/2006/relationships/image" Target="../media/image14.wmf"/><Relationship Id="rId9" Type="http://schemas.openxmlformats.org/officeDocument/2006/relationships/image" Target="../media/image17.gif"/><Relationship Id="rId1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hyperlink" Target="http://vi.wikipedia.org/wiki/Nh%C3%A0_v%E1%BA%ADt_l%C3%BD" TargetMode="External"/><Relationship Id="rId3" Type="http://schemas.openxmlformats.org/officeDocument/2006/relationships/image" Target="../media/image25.jpeg"/><Relationship Id="rId7" Type="http://schemas.openxmlformats.org/officeDocument/2006/relationships/hyperlink" Target="http://vi.wikipedia.org/w/index.php?title=Nh%C3%A0_to%C3%A1n_h%E1%BB%8Dc_Hy_L%E1%BA%A1p&amp;action=edit&amp;redlink=1"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vi.wiktionary.org/wiki/%E1%BC%88%CF%81%CF%87%CE%B9%CE%BC%CE%AE%CE%B4%CE%B7%CF%82" TargetMode="External"/><Relationship Id="rId11" Type="http://schemas.openxmlformats.org/officeDocument/2006/relationships/hyperlink" Target="http://vi.wikipedia.org/wiki/Nh%C3%A0_thi%C3%AAn_v%C4%83n_h%E1%BB%8Dc" TargetMode="External"/><Relationship Id="rId5" Type="http://schemas.openxmlformats.org/officeDocument/2006/relationships/hyperlink" Target="http://vi.wikipedia.org/w/index.php?title=Ti%E1%BA%BFng_Hy_L%E1%BA%A1p_c%E1%BB%95&amp;action=edit&amp;redlink=1" TargetMode="External"/><Relationship Id="rId10" Type="http://schemas.openxmlformats.org/officeDocument/2006/relationships/hyperlink" Target="http://vi.wikipedia.org/w/index.php?title=Nh%C3%A0_ph%C3%A1t_minh&amp;action=edit&amp;redlink=1" TargetMode="External"/><Relationship Id="rId4" Type="http://schemas.openxmlformats.org/officeDocument/2006/relationships/image" Target="../media/image26.jpeg"/><Relationship Id="rId9" Type="http://schemas.openxmlformats.org/officeDocument/2006/relationships/hyperlink" Target="http://vi.wikipedia.org/wiki/K%E1%BB%B9_s%C6%B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Line 19"/>
          <p:cNvSpPr>
            <a:spLocks noChangeShapeType="1"/>
          </p:cNvSpPr>
          <p:nvPr/>
        </p:nvSpPr>
        <p:spPr bwMode="auto">
          <a:xfrm>
            <a:off x="6400800" y="5181600"/>
            <a:ext cx="27432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7107" name="Picture 46" descr="2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2400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971800" y="1584325"/>
            <a:ext cx="6400800"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0" b="1" dirty="0">
                <a:solidFill>
                  <a:srgbClr val="FF0066"/>
                </a:solidFill>
                <a:effectLst>
                  <a:outerShdw blurRad="50800" dist="38100" dir="2700000" algn="tl" rotWithShape="0">
                    <a:prstClr val="black">
                      <a:alpha val="40000"/>
                    </a:prstClr>
                  </a:outerShdw>
                </a:effectLst>
                <a:latin typeface="Times New Roman" pitchFamily="18" charset="0"/>
                <a:cs typeface="Times New Roman" pitchFamily="18" charset="0"/>
              </a:rPr>
              <a:t>CƠ HỌC VẬT RẮN</a:t>
            </a:r>
          </a:p>
        </p:txBody>
      </p:sp>
    </p:spTree>
    <p:extLst>
      <p:ext uri="{BB962C8B-B14F-4D97-AF65-F5344CB8AC3E}">
        <p14:creationId xmlns:p14="http://schemas.microsoft.com/office/powerpoint/2010/main" val="414541939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77970" y="1219200"/>
            <a:ext cx="2667000" cy="75675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indent="539750">
              <a:buFont typeface="Wingdings" pitchFamily="2" charset="2"/>
              <a:buChar char="v"/>
              <a:defRPr/>
            </a:pP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Công thức:</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endParaRPr>
          </a:p>
        </p:txBody>
      </p:sp>
      <p:graphicFrame>
        <p:nvGraphicFramePr>
          <p:cNvPr id="43" name="Object 42"/>
          <p:cNvGraphicFramePr>
            <a:graphicFrameLocks/>
          </p:cNvGraphicFramePr>
          <p:nvPr>
            <p:extLst>
              <p:ext uri="{D42A27DB-BD31-4B8C-83A1-F6EECF244321}">
                <p14:modId xmlns:p14="http://schemas.microsoft.com/office/powerpoint/2010/main" val="3398884631"/>
              </p:ext>
            </p:extLst>
          </p:nvPr>
        </p:nvGraphicFramePr>
        <p:xfrm>
          <a:off x="3071016" y="1250033"/>
          <a:ext cx="1981200" cy="584200"/>
        </p:xfrm>
        <a:graphic>
          <a:graphicData uri="http://schemas.openxmlformats.org/presentationml/2006/ole">
            <mc:AlternateContent xmlns:mc="http://schemas.openxmlformats.org/markup-compatibility/2006">
              <mc:Choice xmlns:v="urn:schemas-microsoft-com:vml" Requires="v">
                <p:oleObj name="Equation" r:id="rId2" imgW="685800" imgH="203040" progId="Equation.3">
                  <p:embed/>
                </p:oleObj>
              </mc:Choice>
              <mc:Fallback>
                <p:oleObj name="Equation" r:id="rId2" imgW="685800" imgH="203040" progId="Equation.3">
                  <p:embed/>
                  <p:pic>
                    <p:nvPicPr>
                      <p:cNvPr id="0" name=""/>
                      <p:cNvPicPr>
                        <a:picLocks noChangeArrowheads="1"/>
                      </p:cNvPicPr>
                      <p:nvPr/>
                    </p:nvPicPr>
                    <p:blipFill>
                      <a:blip r:embed="rId3"/>
                      <a:srcRect/>
                      <a:stretch>
                        <a:fillRect/>
                      </a:stretch>
                    </p:blipFill>
                    <p:spPr bwMode="auto">
                      <a:xfrm>
                        <a:off x="3071016" y="1250033"/>
                        <a:ext cx="1981200" cy="584200"/>
                      </a:xfrm>
                      <a:prstGeom prst="rect">
                        <a:avLst/>
                      </a:prstGeom>
                      <a:noFill/>
                      <a:ln>
                        <a:noFill/>
                      </a:ln>
                    </p:spPr>
                  </p:pic>
                </p:oleObj>
              </mc:Fallback>
            </mc:AlternateContent>
          </a:graphicData>
        </a:graphic>
      </p:graphicFrame>
      <p:graphicFrame>
        <p:nvGraphicFramePr>
          <p:cNvPr id="44" name="Object 43"/>
          <p:cNvGraphicFramePr>
            <a:graphicFrameLocks/>
          </p:cNvGraphicFramePr>
          <p:nvPr>
            <p:extLst>
              <p:ext uri="{D42A27DB-BD31-4B8C-83A1-F6EECF244321}">
                <p14:modId xmlns:p14="http://schemas.microsoft.com/office/powerpoint/2010/main" val="2400294593"/>
              </p:ext>
            </p:extLst>
          </p:nvPr>
        </p:nvGraphicFramePr>
        <p:xfrm>
          <a:off x="1945842" y="2251075"/>
          <a:ext cx="4035425" cy="511175"/>
        </p:xfrm>
        <a:graphic>
          <a:graphicData uri="http://schemas.openxmlformats.org/presentationml/2006/ole">
            <mc:AlternateContent xmlns:mc="http://schemas.openxmlformats.org/markup-compatibility/2006">
              <mc:Choice xmlns:v="urn:schemas-microsoft-com:vml" Requires="v">
                <p:oleObj name="Equation" r:id="rId4" imgW="1307880" imgH="177480" progId="Equation.3">
                  <p:embed/>
                </p:oleObj>
              </mc:Choice>
              <mc:Fallback>
                <p:oleObj name="Equation" r:id="rId4" imgW="1307880" imgH="177480" progId="Equation.3">
                  <p:embed/>
                  <p:pic>
                    <p:nvPicPr>
                      <p:cNvPr id="0" name=""/>
                      <p:cNvPicPr>
                        <a:picLocks noChangeArrowheads="1"/>
                      </p:cNvPicPr>
                      <p:nvPr/>
                    </p:nvPicPr>
                    <p:blipFill>
                      <a:blip r:embed="rId5"/>
                      <a:srcRect/>
                      <a:stretch>
                        <a:fillRect/>
                      </a:stretch>
                    </p:blipFill>
                    <p:spPr bwMode="auto">
                      <a:xfrm>
                        <a:off x="1945842" y="2251075"/>
                        <a:ext cx="4035425" cy="511175"/>
                      </a:xfrm>
                      <a:prstGeom prst="rect">
                        <a:avLst/>
                      </a:prstGeom>
                      <a:noFill/>
                      <a:ln>
                        <a:noFill/>
                      </a:ln>
                    </p:spPr>
                  </p:pic>
                </p:oleObj>
              </mc:Fallback>
            </mc:AlternateContent>
          </a:graphicData>
        </a:graphic>
      </p:graphicFrame>
      <p:pic>
        <p:nvPicPr>
          <p:cNvPr id="45" name="Picture 4" descr="C:\Users\NHULIEU\Desktop\New folder\may-ban-da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350182"/>
            <a:ext cx="4506147" cy="23970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65853" y="2128359"/>
            <a:ext cx="2705698" cy="75675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indent="539750">
              <a:buFont typeface="Wingdings" pitchFamily="2" charset="2"/>
              <a:buChar char="v"/>
              <a:defRPr/>
            </a:pP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Độ lớn:</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endParaRPr>
          </a:p>
        </p:txBody>
      </p:sp>
      <p:sp>
        <p:nvSpPr>
          <p:cNvPr id="47" name="Rectangle 46"/>
          <p:cNvSpPr/>
          <p:nvPr/>
        </p:nvSpPr>
        <p:spPr>
          <a:xfrm>
            <a:off x="77971" y="3037518"/>
            <a:ext cx="5408429" cy="75675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indent="539750">
              <a:buFont typeface="Wingdings" pitchFamily="2" charset="2"/>
              <a:buChar char="v"/>
              <a:defRPr/>
            </a:pP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Hướng: Quy tắc vặn nút chai </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endParaRPr>
          </a:p>
        </p:txBody>
      </p:sp>
      <p:pic>
        <p:nvPicPr>
          <p:cNvPr id="48" name="Picture 11" descr="C:\Users\NHULIEU\Desktop\New folder\lever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576597"/>
            <a:ext cx="2953702" cy="221768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p:cNvGrpSpPr/>
          <p:nvPr/>
        </p:nvGrpSpPr>
        <p:grpSpPr>
          <a:xfrm>
            <a:off x="206561" y="3794277"/>
            <a:ext cx="3888432" cy="2880320"/>
            <a:chOff x="2555776" y="1052736"/>
            <a:chExt cx="3888432" cy="2880320"/>
          </a:xfrm>
        </p:grpSpPr>
        <p:cxnSp>
          <p:nvCxnSpPr>
            <p:cNvPr id="50" name="Straight Arrow Connector 49"/>
            <p:cNvCxnSpPr/>
            <p:nvPr/>
          </p:nvCxnSpPr>
          <p:spPr>
            <a:xfrm flipV="1">
              <a:off x="4600376" y="2441629"/>
              <a:ext cx="1483792" cy="985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Parallelogram 50"/>
            <p:cNvSpPr/>
            <p:nvPr/>
          </p:nvSpPr>
          <p:spPr>
            <a:xfrm>
              <a:off x="2555776" y="2204864"/>
              <a:ext cx="3888432" cy="1728192"/>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flipV="1">
              <a:off x="3563888" y="1155011"/>
              <a:ext cx="0" cy="1872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3559125" y="3012523"/>
              <a:ext cx="1071736" cy="4236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024312" y="3422098"/>
              <a:ext cx="576064" cy="39030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559125" y="3027219"/>
              <a:ext cx="535868" cy="7200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3491880" y="3309651"/>
              <a:ext cx="432048" cy="253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itchFamily="18" charset="0"/>
                  <a:cs typeface="Times New Roman" pitchFamily="18" charset="0"/>
                </a:rPr>
                <a:t>h</a:t>
              </a:r>
            </a:p>
          </p:txBody>
        </p:sp>
        <p:sp>
          <p:nvSpPr>
            <p:cNvPr id="57" name="Arc 56"/>
            <p:cNvSpPr/>
            <p:nvPr/>
          </p:nvSpPr>
          <p:spPr>
            <a:xfrm rot="2195073">
              <a:off x="4561074" y="3267531"/>
              <a:ext cx="342701" cy="318259"/>
            </a:xfrm>
            <a:prstGeom prst="arc">
              <a:avLst>
                <a:gd name="adj1" fmla="val 16200000"/>
                <a:gd name="adj2" fmla="val 20223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p:cNvCxnSpPr/>
            <p:nvPr/>
          </p:nvCxnSpPr>
          <p:spPr>
            <a:xfrm>
              <a:off x="4595613" y="3422098"/>
              <a:ext cx="716459" cy="28113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816602" y="3246394"/>
              <a:ext cx="432048" cy="253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a:solidFill>
                    <a:schemeClr val="tx1"/>
                  </a:solidFill>
                  <a:latin typeface="Times New Roman" pitchFamily="18" charset="0"/>
                  <a:cs typeface="Times New Roman" pitchFamily="18" charset="0"/>
                </a:rPr>
                <a:t>α</a:t>
              </a:r>
              <a:endParaRPr lang="en-US" sz="2400">
                <a:solidFill>
                  <a:schemeClr val="tx1"/>
                </a:solidFill>
                <a:latin typeface="Times New Roman" pitchFamily="18" charset="0"/>
                <a:cs typeface="Times New Roman" pitchFamily="18" charset="0"/>
              </a:endParaRPr>
            </a:p>
          </p:txBody>
        </p:sp>
        <p:graphicFrame>
          <p:nvGraphicFramePr>
            <p:cNvPr id="60" name="Object 59"/>
            <p:cNvGraphicFramePr>
              <a:graphicFrameLocks/>
            </p:cNvGraphicFramePr>
            <p:nvPr>
              <p:extLst>
                <p:ext uri="{D42A27DB-BD31-4B8C-83A1-F6EECF244321}">
                  <p14:modId xmlns:p14="http://schemas.microsoft.com/office/powerpoint/2010/main" val="1001786336"/>
                </p:ext>
              </p:extLst>
            </p:nvPr>
          </p:nvGraphicFramePr>
          <p:xfrm>
            <a:off x="3010891" y="1052736"/>
            <a:ext cx="523678" cy="504056"/>
          </p:xfrm>
          <a:graphic>
            <a:graphicData uri="http://schemas.openxmlformats.org/presentationml/2006/ole">
              <mc:AlternateContent xmlns:mc="http://schemas.openxmlformats.org/markup-compatibility/2006">
                <mc:Choice xmlns:v="urn:schemas-microsoft-com:vml" Requires="v">
                  <p:oleObj name="Equation" r:id="rId8" imgW="203040" imgH="203040" progId="Equation.3">
                    <p:embed/>
                  </p:oleObj>
                </mc:Choice>
                <mc:Fallback>
                  <p:oleObj name="Equation" r:id="rId8" imgW="203040" imgH="203040" progId="Equation.3">
                    <p:embed/>
                    <p:pic>
                      <p:nvPicPr>
                        <p:cNvPr id="0" name=""/>
                        <p:cNvPicPr>
                          <a:picLocks noChangeArrowheads="1"/>
                        </p:cNvPicPr>
                        <p:nvPr/>
                      </p:nvPicPr>
                      <p:blipFill>
                        <a:blip r:embed="rId9"/>
                        <a:srcRect/>
                        <a:stretch>
                          <a:fillRect/>
                        </a:stretch>
                      </p:blipFill>
                      <p:spPr bwMode="auto">
                        <a:xfrm>
                          <a:off x="3010891" y="1052736"/>
                          <a:ext cx="523678" cy="504056"/>
                        </a:xfrm>
                        <a:prstGeom prst="rect">
                          <a:avLst/>
                        </a:prstGeom>
                        <a:noFill/>
                        <a:ln>
                          <a:noFill/>
                        </a:ln>
                      </p:spPr>
                    </p:pic>
                  </p:oleObj>
                </mc:Fallback>
              </mc:AlternateContent>
            </a:graphicData>
          </a:graphic>
        </p:graphicFrame>
        <p:graphicFrame>
          <p:nvGraphicFramePr>
            <p:cNvPr id="61" name="Object 60"/>
            <p:cNvGraphicFramePr>
              <a:graphicFrameLocks/>
            </p:cNvGraphicFramePr>
            <p:nvPr>
              <p:extLst>
                <p:ext uri="{D42A27DB-BD31-4B8C-83A1-F6EECF244321}">
                  <p14:modId xmlns:p14="http://schemas.microsoft.com/office/powerpoint/2010/main" val="719031664"/>
                </p:ext>
              </p:extLst>
            </p:nvPr>
          </p:nvGraphicFramePr>
          <p:xfrm>
            <a:off x="4480941" y="3419234"/>
            <a:ext cx="232433" cy="393171"/>
          </p:xfrm>
          <a:graphic>
            <a:graphicData uri="http://schemas.openxmlformats.org/presentationml/2006/ole">
              <mc:AlternateContent xmlns:mc="http://schemas.openxmlformats.org/markup-compatibility/2006">
                <mc:Choice xmlns:v="urn:schemas-microsoft-com:vml" Requires="v">
                  <p:oleObj name="Equation" r:id="rId10" imgW="126720" imgH="164880" progId="Equation.3">
                    <p:embed/>
                  </p:oleObj>
                </mc:Choice>
                <mc:Fallback>
                  <p:oleObj name="Equation" r:id="rId10" imgW="126720" imgH="164880" progId="Equation.3">
                    <p:embed/>
                    <p:pic>
                      <p:nvPicPr>
                        <p:cNvPr id="0" name=""/>
                        <p:cNvPicPr>
                          <a:picLocks noChangeArrowheads="1"/>
                        </p:cNvPicPr>
                        <p:nvPr/>
                      </p:nvPicPr>
                      <p:blipFill>
                        <a:blip r:embed="rId11"/>
                        <a:srcRect/>
                        <a:stretch>
                          <a:fillRect/>
                        </a:stretch>
                      </p:blipFill>
                      <p:spPr bwMode="auto">
                        <a:xfrm>
                          <a:off x="4480941" y="3419234"/>
                          <a:ext cx="232433" cy="393171"/>
                        </a:xfrm>
                        <a:prstGeom prst="rect">
                          <a:avLst/>
                        </a:prstGeom>
                        <a:noFill/>
                        <a:ln>
                          <a:noFill/>
                        </a:ln>
                      </p:spPr>
                    </p:pic>
                  </p:oleObj>
                </mc:Fallback>
              </mc:AlternateContent>
            </a:graphicData>
          </a:graphic>
        </p:graphicFrame>
        <p:graphicFrame>
          <p:nvGraphicFramePr>
            <p:cNvPr id="62" name="Object 61"/>
            <p:cNvGraphicFramePr>
              <a:graphicFrameLocks/>
            </p:cNvGraphicFramePr>
            <p:nvPr>
              <p:extLst>
                <p:ext uri="{D42A27DB-BD31-4B8C-83A1-F6EECF244321}">
                  <p14:modId xmlns:p14="http://schemas.microsoft.com/office/powerpoint/2010/main" val="4277185459"/>
                </p:ext>
              </p:extLst>
            </p:nvPr>
          </p:nvGraphicFramePr>
          <p:xfrm>
            <a:off x="5871443" y="2507698"/>
            <a:ext cx="425450" cy="504825"/>
          </p:xfrm>
          <a:graphic>
            <a:graphicData uri="http://schemas.openxmlformats.org/presentationml/2006/ole">
              <mc:AlternateContent xmlns:mc="http://schemas.openxmlformats.org/markup-compatibility/2006">
                <mc:Choice xmlns:v="urn:schemas-microsoft-com:vml" Requires="v">
                  <p:oleObj name="Equation" r:id="rId12" imgW="164880" imgH="203040" progId="Equation.3">
                    <p:embed/>
                  </p:oleObj>
                </mc:Choice>
                <mc:Fallback>
                  <p:oleObj name="Equation" r:id="rId12" imgW="164880" imgH="203040" progId="Equation.3">
                    <p:embed/>
                    <p:pic>
                      <p:nvPicPr>
                        <p:cNvPr id="0" name=""/>
                        <p:cNvPicPr>
                          <a:picLocks noChangeArrowheads="1"/>
                        </p:cNvPicPr>
                        <p:nvPr/>
                      </p:nvPicPr>
                      <p:blipFill>
                        <a:blip r:embed="rId13"/>
                        <a:srcRect/>
                        <a:stretch>
                          <a:fillRect/>
                        </a:stretch>
                      </p:blipFill>
                      <p:spPr bwMode="auto">
                        <a:xfrm>
                          <a:off x="5871443" y="2507698"/>
                          <a:ext cx="4254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63" name="Picture 22" descr="00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882327"/>
      </p:ext>
    </p:extLst>
  </p:cSld>
  <p:clrMapOvr>
    <a:masterClrMapping/>
  </p:clrMapOvr>
  <p:transition spd="slow">
    <p:strips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439738"/>
            <a:ext cx="9144000" cy="762000"/>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pt-BR" sz="4200" b="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2.2. Mômen động lượng</a:t>
            </a:r>
            <a:endParaRPr lang="en-US" sz="4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ectangle 8"/>
          <p:cNvSpPr/>
          <p:nvPr/>
        </p:nvSpPr>
        <p:spPr>
          <a:xfrm>
            <a:off x="228600" y="1463759"/>
            <a:ext cx="2516370" cy="75675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indent="539750">
              <a:buFont typeface="Wingdings" pitchFamily="2" charset="2"/>
              <a:buChar char="v"/>
              <a:defRPr/>
            </a:pP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Công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thức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a:t>
            </a:r>
          </a:p>
        </p:txBody>
      </p:sp>
      <p:graphicFrame>
        <p:nvGraphicFramePr>
          <p:cNvPr id="10" name="Object 9"/>
          <p:cNvGraphicFramePr>
            <a:graphicFrameLocks/>
          </p:cNvGraphicFramePr>
          <p:nvPr>
            <p:extLst>
              <p:ext uri="{D42A27DB-BD31-4B8C-83A1-F6EECF244321}">
                <p14:modId xmlns:p14="http://schemas.microsoft.com/office/powerpoint/2010/main" val="3532001676"/>
              </p:ext>
            </p:extLst>
          </p:nvPr>
        </p:nvGraphicFramePr>
        <p:xfrm>
          <a:off x="3502116" y="1495269"/>
          <a:ext cx="1760537" cy="693737"/>
        </p:xfrm>
        <a:graphic>
          <a:graphicData uri="http://schemas.openxmlformats.org/presentationml/2006/ole">
            <mc:AlternateContent xmlns:mc="http://schemas.openxmlformats.org/markup-compatibility/2006">
              <mc:Choice xmlns:v="urn:schemas-microsoft-com:vml" Requires="v">
                <p:oleObj name="Equation" r:id="rId3" imgW="609480" imgH="241200" progId="Equation.3">
                  <p:embed/>
                </p:oleObj>
              </mc:Choice>
              <mc:Fallback>
                <p:oleObj name="Equation" r:id="rId3" imgW="609480" imgH="241200" progId="Equation.3">
                  <p:embed/>
                  <p:pic>
                    <p:nvPicPr>
                      <p:cNvPr id="0" name=""/>
                      <p:cNvPicPr>
                        <a:picLocks noChangeArrowheads="1"/>
                      </p:cNvPicPr>
                      <p:nvPr/>
                    </p:nvPicPr>
                    <p:blipFill>
                      <a:blip r:embed="rId4"/>
                      <a:srcRect/>
                      <a:stretch>
                        <a:fillRect/>
                      </a:stretch>
                    </p:blipFill>
                    <p:spPr bwMode="auto">
                      <a:xfrm>
                        <a:off x="3502116" y="1495269"/>
                        <a:ext cx="1760537" cy="693737"/>
                      </a:xfrm>
                      <a:prstGeom prst="rect">
                        <a:avLst/>
                      </a:prstGeom>
                      <a:noFill/>
                      <a:ln>
                        <a:noFill/>
                      </a:ln>
                    </p:spPr>
                  </p:pic>
                </p:oleObj>
              </mc:Fallback>
            </mc:AlternateContent>
          </a:graphicData>
        </a:graphic>
      </p:graphicFrame>
      <p:sp>
        <p:nvSpPr>
          <p:cNvPr id="11" name="Rectangle 10"/>
          <p:cNvSpPr/>
          <p:nvPr/>
        </p:nvSpPr>
        <p:spPr>
          <a:xfrm>
            <a:off x="228600" y="2326763"/>
            <a:ext cx="8610600" cy="158447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indent="539750" algn="just">
              <a:buFont typeface="Wingdings" pitchFamily="2" charset="2"/>
              <a:buChar char="v"/>
              <a:defRPr/>
            </a:pP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Ý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nghĩa</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dùng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để</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đo</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mức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độ</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và</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phương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hướng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quay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của</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vật</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so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với</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một</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tâm</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quay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nhất</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định</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tương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tự</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spin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trong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cơ</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lượng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tử</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endParaRPr>
          </a:p>
        </p:txBody>
      </p:sp>
      <p:pic>
        <p:nvPicPr>
          <p:cNvPr id="53250" name="Picture 2" descr="C:\Users\NHULIEU\Desktop\New folder\Torque_animation (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744970" y="3804909"/>
            <a:ext cx="3274830" cy="229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4791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439738"/>
            <a:ext cx="9144000" cy="1402400"/>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pt-BR" sz="4200" b="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2.3. Định luật biến thiên và bảo toàn mômen động lượng</a:t>
            </a:r>
            <a:endParaRPr lang="en-US" sz="4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ectangle 8"/>
          <p:cNvSpPr/>
          <p:nvPr/>
        </p:nvSpPr>
        <p:spPr>
          <a:xfrm>
            <a:off x="24804" y="1878446"/>
            <a:ext cx="9066031" cy="170295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indent="539750" algn="just">
              <a:buFont typeface="Wingdings" pitchFamily="2" charset="2"/>
              <a:buChar char="v"/>
              <a:defRPr/>
            </a:pP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Định luật </a:t>
            </a:r>
            <a:r>
              <a:rPr lang="en-US" sz="2800" b="1" u="sng">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biến thiên</a:t>
            </a: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mômen động lượng: độ biến thiên mômen động lượng trong khoảng thời gian dt bằng xung lượng của mômen lực tác dụng trong khoảng thời gian đó.</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endParaRPr>
          </a:p>
        </p:txBody>
      </p:sp>
      <p:graphicFrame>
        <p:nvGraphicFramePr>
          <p:cNvPr id="10" name="Object 9"/>
          <p:cNvGraphicFramePr>
            <a:graphicFrameLocks/>
          </p:cNvGraphicFramePr>
          <p:nvPr>
            <p:extLst>
              <p:ext uri="{D42A27DB-BD31-4B8C-83A1-F6EECF244321}">
                <p14:modId xmlns:p14="http://schemas.microsoft.com/office/powerpoint/2010/main" val="3368183584"/>
              </p:ext>
            </p:extLst>
          </p:nvPr>
        </p:nvGraphicFramePr>
        <p:xfrm>
          <a:off x="3725971" y="3560135"/>
          <a:ext cx="1739900" cy="504825"/>
        </p:xfrm>
        <a:graphic>
          <a:graphicData uri="http://schemas.openxmlformats.org/presentationml/2006/ole">
            <mc:AlternateContent xmlns:mc="http://schemas.openxmlformats.org/markup-compatibility/2006">
              <mc:Choice xmlns:v="urn:schemas-microsoft-com:vml" Requires="v">
                <p:oleObj name="Equation" r:id="rId3" imgW="647640" imgH="215640" progId="Equation.3">
                  <p:embed/>
                </p:oleObj>
              </mc:Choice>
              <mc:Fallback>
                <p:oleObj name="Equation" r:id="rId3" imgW="647640" imgH="215640" progId="Equation.3">
                  <p:embed/>
                  <p:pic>
                    <p:nvPicPr>
                      <p:cNvPr id="0" name=""/>
                      <p:cNvPicPr>
                        <a:picLocks noChangeArrowheads="1"/>
                      </p:cNvPicPr>
                      <p:nvPr/>
                    </p:nvPicPr>
                    <p:blipFill>
                      <a:blip r:embed="rId4"/>
                      <a:srcRect/>
                      <a:stretch>
                        <a:fillRect/>
                      </a:stretch>
                    </p:blipFill>
                    <p:spPr bwMode="auto">
                      <a:xfrm>
                        <a:off x="3725971" y="3560135"/>
                        <a:ext cx="1739900" cy="504825"/>
                      </a:xfrm>
                      <a:prstGeom prst="rect">
                        <a:avLst/>
                      </a:prstGeom>
                      <a:noFill/>
                      <a:ln w="25400">
                        <a:solidFill>
                          <a:srgbClr val="FF0000"/>
                        </a:solidFill>
                      </a:ln>
                    </p:spPr>
                  </p:pic>
                </p:oleObj>
              </mc:Fallback>
            </mc:AlternateContent>
          </a:graphicData>
        </a:graphic>
      </p:graphicFrame>
      <p:sp>
        <p:nvSpPr>
          <p:cNvPr id="11" name="Rectangle 10"/>
          <p:cNvSpPr/>
          <p:nvPr/>
        </p:nvSpPr>
        <p:spPr>
          <a:xfrm>
            <a:off x="101008" y="4388194"/>
            <a:ext cx="8989827" cy="158447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indent="539750" algn="just">
              <a:buFont typeface="Wingdings" pitchFamily="2" charset="2"/>
              <a:buChar char="v"/>
              <a:defRPr/>
            </a:pP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Định</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luật</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u="sng"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bảo</a:t>
            </a:r>
            <a:r>
              <a:rPr lang="en-US" sz="2800" b="1" u="sng"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u="sng"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toàn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mômen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động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lượng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Một</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chất</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điểm</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cô</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lập</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hoặc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mômen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lực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tác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dụng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lên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nó</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bằng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không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thì</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mômen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động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lượng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được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bảo</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toàn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a:t>
            </a:r>
          </a:p>
        </p:txBody>
      </p:sp>
      <p:graphicFrame>
        <p:nvGraphicFramePr>
          <p:cNvPr id="2" name="Object 1"/>
          <p:cNvGraphicFramePr>
            <a:graphicFrameLocks/>
          </p:cNvGraphicFramePr>
          <p:nvPr>
            <p:extLst>
              <p:ext uri="{D42A27DB-BD31-4B8C-83A1-F6EECF244321}">
                <p14:modId xmlns:p14="http://schemas.microsoft.com/office/powerpoint/2010/main" val="2276040193"/>
              </p:ext>
            </p:extLst>
          </p:nvPr>
        </p:nvGraphicFramePr>
        <p:xfrm>
          <a:off x="2856146" y="6090479"/>
          <a:ext cx="3957637" cy="563563"/>
        </p:xfrm>
        <a:graphic>
          <a:graphicData uri="http://schemas.openxmlformats.org/presentationml/2006/ole">
            <mc:AlternateContent xmlns:mc="http://schemas.openxmlformats.org/markup-compatibility/2006">
              <mc:Choice xmlns:v="urn:schemas-microsoft-com:vml" Requires="v">
                <p:oleObj name="Equation" r:id="rId5" imgW="1473120" imgH="241200" progId="Equation.3">
                  <p:embed/>
                </p:oleObj>
              </mc:Choice>
              <mc:Fallback>
                <p:oleObj name="Equation" r:id="rId5" imgW="1473120" imgH="241200" progId="Equation.3">
                  <p:embed/>
                  <p:pic>
                    <p:nvPicPr>
                      <p:cNvPr id="0" name=""/>
                      <p:cNvPicPr>
                        <a:picLocks noChangeArrowheads="1"/>
                      </p:cNvPicPr>
                      <p:nvPr/>
                    </p:nvPicPr>
                    <p:blipFill>
                      <a:blip r:embed="rId6"/>
                      <a:srcRect/>
                      <a:stretch>
                        <a:fillRect/>
                      </a:stretch>
                    </p:blipFill>
                    <p:spPr bwMode="auto">
                      <a:xfrm>
                        <a:off x="2856146" y="6090479"/>
                        <a:ext cx="3957637" cy="5635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112914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Horizontal)">
                                      <p:cBhvr>
                                        <p:cTn id="7" dur="500"/>
                                        <p:tgtEl>
                                          <p:spTgt spid="11"/>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Line 19"/>
          <p:cNvSpPr>
            <a:spLocks noChangeShapeType="1"/>
          </p:cNvSpPr>
          <p:nvPr/>
        </p:nvSpPr>
        <p:spPr bwMode="auto">
          <a:xfrm>
            <a:off x="6400800" y="5181600"/>
            <a:ext cx="27432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5298" name="Picture 2" descr="C:\Users\NHULIEU\Desktop\New folder\13926theme-powerpoint-ngo-nghin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86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20999" y="396875"/>
            <a:ext cx="8077199" cy="5394326"/>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5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3. </a:t>
            </a:r>
          </a:p>
          <a:p>
            <a:pPr algn="ctr">
              <a:defRPr/>
            </a:pPr>
            <a:r>
              <a:rPr lang="pt-BR" sz="5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PHƯƠNG TRÌNH </a:t>
            </a:r>
          </a:p>
          <a:p>
            <a:pPr algn="ctr">
              <a:defRPr/>
            </a:pPr>
            <a:r>
              <a:rPr lang="pt-BR" sz="5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CƠ BẢN CỦA VẬT RẮN QUAY QUANH TRỤC CỐ ĐỊNH</a:t>
            </a:r>
            <a:endParaRPr lang="en-US" sz="5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941098273"/>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57767" y="1170007"/>
            <a:ext cx="2847682" cy="3758173"/>
            <a:chOff x="-57767" y="1170007"/>
            <a:chExt cx="2847682" cy="3758173"/>
          </a:xfrm>
        </p:grpSpPr>
        <p:sp>
          <p:nvSpPr>
            <p:cNvPr id="14366" name="Freeform 7"/>
            <p:cNvSpPr>
              <a:spLocks/>
            </p:cNvSpPr>
            <p:nvPr/>
          </p:nvSpPr>
          <p:spPr bwMode="auto">
            <a:xfrm>
              <a:off x="-57767" y="1642055"/>
              <a:ext cx="2065338" cy="2971165"/>
            </a:xfrm>
            <a:custGeom>
              <a:avLst/>
              <a:gdLst>
                <a:gd name="T0" fmla="*/ 335365277 w 1071"/>
                <a:gd name="T1" fmla="*/ 0 h 1545"/>
                <a:gd name="T2" fmla="*/ 496805585 w 1071"/>
                <a:gd name="T3" fmla="*/ 76846563 h 1545"/>
                <a:gd name="T4" fmla="*/ 577343894 w 1071"/>
                <a:gd name="T5" fmla="*/ 229748482 h 1545"/>
                <a:gd name="T6" fmla="*/ 577343894 w 1071"/>
                <a:gd name="T7" fmla="*/ 382655901 h 1545"/>
                <a:gd name="T8" fmla="*/ 657824681 w 1071"/>
                <a:gd name="T9" fmla="*/ 613047099 h 1545"/>
                <a:gd name="T10" fmla="*/ 577343894 w 1071"/>
                <a:gd name="T11" fmla="*/ 766138649 h 1545"/>
                <a:gd name="T12" fmla="*/ 335365277 w 1071"/>
                <a:gd name="T13" fmla="*/ 919642071 h 1545"/>
                <a:gd name="T14" fmla="*/ 94058340 w 1071"/>
                <a:gd name="T15" fmla="*/ 766138649 h 1545"/>
                <a:gd name="T16" fmla="*/ 13512288 w 1071"/>
                <a:gd name="T17" fmla="*/ 459567128 h 1545"/>
                <a:gd name="T18" fmla="*/ 174338748 w 1071"/>
                <a:gd name="T19" fmla="*/ 229748482 h 1545"/>
                <a:gd name="T20" fmla="*/ 174338748 w 1071"/>
                <a:gd name="T21" fmla="*/ 76846563 h 1545"/>
                <a:gd name="T22" fmla="*/ 335365277 w 1071"/>
                <a:gd name="T23" fmla="*/ 0 h 15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1"/>
                <a:gd name="T37" fmla="*/ 0 h 1545"/>
                <a:gd name="T38" fmla="*/ 1071 w 1071"/>
                <a:gd name="T39" fmla="*/ 1545 h 15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1" h="1545">
                  <a:moveTo>
                    <a:pt x="546" y="0"/>
                  </a:moveTo>
                  <a:cubicBezTo>
                    <a:pt x="634" y="0"/>
                    <a:pt x="743" y="64"/>
                    <a:pt x="809" y="129"/>
                  </a:cubicBezTo>
                  <a:cubicBezTo>
                    <a:pt x="874" y="193"/>
                    <a:pt x="918" y="300"/>
                    <a:pt x="940" y="386"/>
                  </a:cubicBezTo>
                  <a:cubicBezTo>
                    <a:pt x="962" y="472"/>
                    <a:pt x="918" y="536"/>
                    <a:pt x="940" y="643"/>
                  </a:cubicBezTo>
                  <a:cubicBezTo>
                    <a:pt x="962" y="751"/>
                    <a:pt x="1071" y="922"/>
                    <a:pt x="1071" y="1030"/>
                  </a:cubicBezTo>
                  <a:cubicBezTo>
                    <a:pt x="1071" y="1137"/>
                    <a:pt x="1028" y="1201"/>
                    <a:pt x="940" y="1287"/>
                  </a:cubicBezTo>
                  <a:cubicBezTo>
                    <a:pt x="853" y="1373"/>
                    <a:pt x="678" y="1545"/>
                    <a:pt x="546" y="1545"/>
                  </a:cubicBezTo>
                  <a:cubicBezTo>
                    <a:pt x="415" y="1545"/>
                    <a:pt x="240" y="1416"/>
                    <a:pt x="153" y="1287"/>
                  </a:cubicBezTo>
                  <a:cubicBezTo>
                    <a:pt x="65" y="1158"/>
                    <a:pt x="0" y="922"/>
                    <a:pt x="22" y="772"/>
                  </a:cubicBezTo>
                  <a:cubicBezTo>
                    <a:pt x="44" y="622"/>
                    <a:pt x="240" y="493"/>
                    <a:pt x="284" y="386"/>
                  </a:cubicBezTo>
                  <a:cubicBezTo>
                    <a:pt x="328" y="279"/>
                    <a:pt x="240" y="193"/>
                    <a:pt x="284" y="129"/>
                  </a:cubicBezTo>
                  <a:cubicBezTo>
                    <a:pt x="328" y="64"/>
                    <a:pt x="459" y="0"/>
                    <a:pt x="546" y="0"/>
                  </a:cubicBezTo>
                </a:path>
              </a:pathLst>
            </a:custGeom>
            <a:solidFill>
              <a:srgbClr val="FFCC99"/>
            </a:solidFill>
            <a:ln w="28575" cap="rnd">
              <a:solidFill>
                <a:srgbClr val="FF99CC"/>
              </a:solidFill>
              <a:round/>
              <a:headEnd/>
              <a:tailEnd/>
            </a:ln>
          </p:spPr>
          <p:txBody>
            <a:bodyPr/>
            <a:lstStyle/>
            <a:p>
              <a:endParaRPr lang="en-US"/>
            </a:p>
          </p:txBody>
        </p:sp>
        <p:sp>
          <p:nvSpPr>
            <p:cNvPr id="14367" name="Oval 8"/>
            <p:cNvSpPr>
              <a:spLocks noChangeArrowheads="1"/>
            </p:cNvSpPr>
            <p:nvPr/>
          </p:nvSpPr>
          <p:spPr bwMode="auto">
            <a:xfrm>
              <a:off x="316306" y="3289245"/>
              <a:ext cx="1394675" cy="570230"/>
            </a:xfrm>
            <a:prstGeom prst="ellipse">
              <a:avLst/>
            </a:prstGeom>
            <a:noFill/>
            <a:ln w="28575">
              <a:solidFill>
                <a:schemeClr val="bg1"/>
              </a:solidFill>
              <a:prstDash val="sysDot"/>
              <a:round/>
              <a:headEnd/>
              <a:tailEnd/>
            </a:ln>
          </p:spPr>
          <p:txBody>
            <a:bodyPr/>
            <a:lstStyle/>
            <a:p>
              <a:endParaRPr lang="en-US"/>
            </a:p>
          </p:txBody>
        </p:sp>
        <p:sp>
          <p:nvSpPr>
            <p:cNvPr id="14368" name="Line 9"/>
            <p:cNvSpPr>
              <a:spLocks noChangeShapeType="1"/>
            </p:cNvSpPr>
            <p:nvPr/>
          </p:nvSpPr>
          <p:spPr bwMode="auto">
            <a:xfrm flipH="1" flipV="1">
              <a:off x="1013008" y="1412820"/>
              <a:ext cx="635" cy="3204210"/>
            </a:xfrm>
            <a:prstGeom prst="line">
              <a:avLst/>
            </a:prstGeom>
            <a:noFill/>
            <a:ln w="38100">
              <a:solidFill>
                <a:srgbClr val="FF00FF"/>
              </a:solidFill>
              <a:prstDash val="sysDot"/>
              <a:round/>
              <a:headEnd/>
              <a:tailEnd type="none" w="sm" len="sm"/>
            </a:ln>
            <a:extLst>
              <a:ext uri="{909E8E84-426E-40DD-AFC4-6F175D3DCCD1}">
                <a14:hiddenFill xmlns:a14="http://schemas.microsoft.com/office/drawing/2010/main">
                  <a:noFill/>
                </a14:hiddenFill>
              </a:ext>
            </a:extLst>
          </p:spPr>
          <p:txBody>
            <a:bodyPr/>
            <a:lstStyle/>
            <a:p>
              <a:endParaRPr lang="en-US"/>
            </a:p>
          </p:txBody>
        </p:sp>
        <p:sp>
          <p:nvSpPr>
            <p:cNvPr id="14369" name="Line 10"/>
            <p:cNvSpPr>
              <a:spLocks noChangeShapeType="1"/>
            </p:cNvSpPr>
            <p:nvPr/>
          </p:nvSpPr>
          <p:spPr bwMode="auto">
            <a:xfrm flipH="1" flipV="1">
              <a:off x="1013008" y="1206445"/>
              <a:ext cx="0" cy="467995"/>
            </a:xfrm>
            <a:prstGeom prst="line">
              <a:avLst/>
            </a:prstGeom>
            <a:noFill/>
            <a:ln w="38100">
              <a:solidFill>
                <a:srgbClr val="FF00FF"/>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14370" name="Line 11"/>
            <p:cNvSpPr>
              <a:spLocks noChangeShapeType="1"/>
            </p:cNvSpPr>
            <p:nvPr/>
          </p:nvSpPr>
          <p:spPr bwMode="auto">
            <a:xfrm>
              <a:off x="1013008" y="4624015"/>
              <a:ext cx="0" cy="285115"/>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1" name="Text Box 12"/>
            <p:cNvSpPr txBox="1">
              <a:spLocks noChangeArrowheads="1"/>
            </p:cNvSpPr>
            <p:nvPr/>
          </p:nvSpPr>
          <p:spPr bwMode="auto">
            <a:xfrm>
              <a:off x="1061275" y="4490665"/>
              <a:ext cx="304847"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b="1">
                  <a:solidFill>
                    <a:srgbClr val="FF0000"/>
                  </a:solidFill>
                  <a:latin typeface="Times New Roman" pitchFamily="18" charset="0"/>
                  <a:cs typeface="Times New Roman" pitchFamily="18" charset="0"/>
                  <a:sym typeface="Symbol" pitchFamily="18" charset="2"/>
                </a:rPr>
                <a:t></a:t>
              </a:r>
              <a:endParaRPr lang="en-US" sz="2400" b="1">
                <a:solidFill>
                  <a:srgbClr val="FF0000"/>
                </a:solidFill>
                <a:latin typeface="Times New Roman" pitchFamily="18" charset="0"/>
                <a:cs typeface="Times New Roman" pitchFamily="18" charset="0"/>
              </a:endParaRPr>
            </a:p>
          </p:txBody>
        </p:sp>
        <p:sp>
          <p:nvSpPr>
            <p:cNvPr id="14372" name="Freeform 13"/>
            <p:cNvSpPr>
              <a:spLocks noEditPoints="1"/>
            </p:cNvSpPr>
            <p:nvPr/>
          </p:nvSpPr>
          <p:spPr bwMode="auto">
            <a:xfrm>
              <a:off x="815492" y="1325825"/>
              <a:ext cx="384234" cy="196850"/>
            </a:xfrm>
            <a:custGeom>
              <a:avLst/>
              <a:gdLst>
                <a:gd name="T0" fmla="*/ 0 w 2536"/>
                <a:gd name="T1" fmla="*/ 0 h 1267"/>
                <a:gd name="T2" fmla="*/ 0 w 2536"/>
                <a:gd name="T3" fmla="*/ 0 h 1267"/>
                <a:gd name="T4" fmla="*/ 0 w 2536"/>
                <a:gd name="T5" fmla="*/ 0 h 1267"/>
                <a:gd name="T6" fmla="*/ 0 w 2536"/>
                <a:gd name="T7" fmla="*/ 0 h 1267"/>
                <a:gd name="T8" fmla="*/ 0 w 2536"/>
                <a:gd name="T9" fmla="*/ 0 h 1267"/>
                <a:gd name="T10" fmla="*/ 0 w 2536"/>
                <a:gd name="T11" fmla="*/ 0 h 1267"/>
                <a:gd name="T12" fmla="*/ 0 w 2536"/>
                <a:gd name="T13" fmla="*/ 0 h 1267"/>
                <a:gd name="T14" fmla="*/ 0 w 2536"/>
                <a:gd name="T15" fmla="*/ 0 h 1267"/>
                <a:gd name="T16" fmla="*/ 0 w 2536"/>
                <a:gd name="T17" fmla="*/ 0 h 1267"/>
                <a:gd name="T18" fmla="*/ 0 w 2536"/>
                <a:gd name="T19" fmla="*/ 0 h 1267"/>
                <a:gd name="T20" fmla="*/ 0 w 2536"/>
                <a:gd name="T21" fmla="*/ 0 h 1267"/>
                <a:gd name="T22" fmla="*/ 0 w 2536"/>
                <a:gd name="T23" fmla="*/ 0 h 1267"/>
                <a:gd name="T24" fmla="*/ 0 w 2536"/>
                <a:gd name="T25" fmla="*/ 0 h 1267"/>
                <a:gd name="T26" fmla="*/ 0 w 2536"/>
                <a:gd name="T27" fmla="*/ 0 h 1267"/>
                <a:gd name="T28" fmla="*/ 0 w 2536"/>
                <a:gd name="T29" fmla="*/ 0 h 1267"/>
                <a:gd name="T30" fmla="*/ 0 w 2536"/>
                <a:gd name="T31" fmla="*/ 0 h 1267"/>
                <a:gd name="T32" fmla="*/ 0 w 2536"/>
                <a:gd name="T33" fmla="*/ 0 h 1267"/>
                <a:gd name="T34" fmla="*/ 0 w 2536"/>
                <a:gd name="T35" fmla="*/ 0 h 1267"/>
                <a:gd name="T36" fmla="*/ 0 w 2536"/>
                <a:gd name="T37" fmla="*/ 0 h 1267"/>
                <a:gd name="T38" fmla="*/ 0 w 2536"/>
                <a:gd name="T39" fmla="*/ 0 h 1267"/>
                <a:gd name="T40" fmla="*/ 0 w 2536"/>
                <a:gd name="T41" fmla="*/ 0 h 1267"/>
                <a:gd name="T42" fmla="*/ 0 w 2536"/>
                <a:gd name="T43" fmla="*/ 0 h 1267"/>
                <a:gd name="T44" fmla="*/ 0 w 2536"/>
                <a:gd name="T45" fmla="*/ 0 h 1267"/>
                <a:gd name="T46" fmla="*/ 0 w 2536"/>
                <a:gd name="T47" fmla="*/ 0 h 1267"/>
                <a:gd name="T48" fmla="*/ 0 w 2536"/>
                <a:gd name="T49" fmla="*/ 0 h 1267"/>
                <a:gd name="T50" fmla="*/ 0 w 2536"/>
                <a:gd name="T51" fmla="*/ 0 h 1267"/>
                <a:gd name="T52" fmla="*/ 0 w 2536"/>
                <a:gd name="T53" fmla="*/ 0 h 1267"/>
                <a:gd name="T54" fmla="*/ 0 w 2536"/>
                <a:gd name="T55" fmla="*/ 0 h 1267"/>
                <a:gd name="T56" fmla="*/ 0 w 2536"/>
                <a:gd name="T57" fmla="*/ 0 h 1267"/>
                <a:gd name="T58" fmla="*/ 0 w 2536"/>
                <a:gd name="T59" fmla="*/ 0 h 1267"/>
                <a:gd name="T60" fmla="*/ 0 w 2536"/>
                <a:gd name="T61" fmla="*/ 0 h 1267"/>
                <a:gd name="T62" fmla="*/ 0 w 2536"/>
                <a:gd name="T63" fmla="*/ 0 h 1267"/>
                <a:gd name="T64" fmla="*/ 0 w 2536"/>
                <a:gd name="T65" fmla="*/ 0 h 1267"/>
                <a:gd name="T66" fmla="*/ 0 w 2536"/>
                <a:gd name="T67" fmla="*/ 0 h 1267"/>
                <a:gd name="T68" fmla="*/ 0 w 2536"/>
                <a:gd name="T69" fmla="*/ 0 h 1267"/>
                <a:gd name="T70" fmla="*/ 0 w 2536"/>
                <a:gd name="T71" fmla="*/ 0 h 1267"/>
                <a:gd name="T72" fmla="*/ 0 w 2536"/>
                <a:gd name="T73" fmla="*/ 0 h 1267"/>
                <a:gd name="T74" fmla="*/ 0 w 2536"/>
                <a:gd name="T75" fmla="*/ 0 h 1267"/>
                <a:gd name="T76" fmla="*/ 0 w 2536"/>
                <a:gd name="T77" fmla="*/ 0 h 1267"/>
                <a:gd name="T78" fmla="*/ 0 w 2536"/>
                <a:gd name="T79" fmla="*/ 0 h 12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36"/>
                <a:gd name="T121" fmla="*/ 0 h 1267"/>
                <a:gd name="T122" fmla="*/ 2536 w 2536"/>
                <a:gd name="T123" fmla="*/ 1267 h 126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36" h="1267">
                  <a:moveTo>
                    <a:pt x="130" y="351"/>
                  </a:moveTo>
                  <a:lnTo>
                    <a:pt x="107" y="452"/>
                  </a:lnTo>
                  <a:lnTo>
                    <a:pt x="108" y="444"/>
                  </a:lnTo>
                  <a:lnTo>
                    <a:pt x="100" y="544"/>
                  </a:lnTo>
                  <a:lnTo>
                    <a:pt x="100" y="536"/>
                  </a:lnTo>
                  <a:lnTo>
                    <a:pt x="108" y="633"/>
                  </a:lnTo>
                  <a:lnTo>
                    <a:pt x="107" y="626"/>
                  </a:lnTo>
                  <a:lnTo>
                    <a:pt x="130" y="720"/>
                  </a:lnTo>
                  <a:lnTo>
                    <a:pt x="128" y="712"/>
                  </a:lnTo>
                  <a:lnTo>
                    <a:pt x="161" y="790"/>
                  </a:lnTo>
                  <a:lnTo>
                    <a:pt x="157" y="783"/>
                  </a:lnTo>
                  <a:lnTo>
                    <a:pt x="201" y="855"/>
                  </a:lnTo>
                  <a:lnTo>
                    <a:pt x="251" y="916"/>
                  </a:lnTo>
                  <a:lnTo>
                    <a:pt x="310" y="970"/>
                  </a:lnTo>
                  <a:lnTo>
                    <a:pt x="377" y="1018"/>
                  </a:lnTo>
                  <a:lnTo>
                    <a:pt x="451" y="1060"/>
                  </a:lnTo>
                  <a:lnTo>
                    <a:pt x="533" y="1096"/>
                  </a:lnTo>
                  <a:lnTo>
                    <a:pt x="620" y="1124"/>
                  </a:lnTo>
                  <a:lnTo>
                    <a:pt x="714" y="1146"/>
                  </a:lnTo>
                  <a:lnTo>
                    <a:pt x="813" y="1160"/>
                  </a:lnTo>
                  <a:lnTo>
                    <a:pt x="917" y="1168"/>
                  </a:lnTo>
                  <a:lnTo>
                    <a:pt x="1023" y="1165"/>
                  </a:lnTo>
                  <a:lnTo>
                    <a:pt x="1134" y="1157"/>
                  </a:lnTo>
                  <a:lnTo>
                    <a:pt x="1245" y="1139"/>
                  </a:lnTo>
                  <a:lnTo>
                    <a:pt x="1358" y="1113"/>
                  </a:lnTo>
                  <a:lnTo>
                    <a:pt x="1473" y="1078"/>
                  </a:lnTo>
                  <a:lnTo>
                    <a:pt x="1580" y="1037"/>
                  </a:lnTo>
                  <a:lnTo>
                    <a:pt x="1681" y="990"/>
                  </a:lnTo>
                  <a:lnTo>
                    <a:pt x="1777" y="938"/>
                  </a:lnTo>
                  <a:lnTo>
                    <a:pt x="1867" y="880"/>
                  </a:lnTo>
                  <a:lnTo>
                    <a:pt x="1949" y="819"/>
                  </a:lnTo>
                  <a:lnTo>
                    <a:pt x="2025" y="754"/>
                  </a:lnTo>
                  <a:lnTo>
                    <a:pt x="2093" y="684"/>
                  </a:lnTo>
                  <a:lnTo>
                    <a:pt x="2155" y="613"/>
                  </a:lnTo>
                  <a:lnTo>
                    <a:pt x="2207" y="539"/>
                  </a:lnTo>
                  <a:lnTo>
                    <a:pt x="2199" y="555"/>
                  </a:lnTo>
                  <a:lnTo>
                    <a:pt x="2249" y="380"/>
                  </a:lnTo>
                  <a:cubicBezTo>
                    <a:pt x="2256" y="354"/>
                    <a:pt x="2284" y="338"/>
                    <a:pt x="2311" y="346"/>
                  </a:cubicBezTo>
                  <a:cubicBezTo>
                    <a:pt x="2337" y="353"/>
                    <a:pt x="2353" y="381"/>
                    <a:pt x="2345" y="408"/>
                  </a:cubicBezTo>
                  <a:lnTo>
                    <a:pt x="2296" y="582"/>
                  </a:lnTo>
                  <a:cubicBezTo>
                    <a:pt x="2294" y="588"/>
                    <a:pt x="2291" y="593"/>
                    <a:pt x="2288" y="598"/>
                  </a:cubicBezTo>
                  <a:lnTo>
                    <a:pt x="2230" y="678"/>
                  </a:lnTo>
                  <a:lnTo>
                    <a:pt x="2164" y="755"/>
                  </a:lnTo>
                  <a:lnTo>
                    <a:pt x="2090" y="829"/>
                  </a:lnTo>
                  <a:lnTo>
                    <a:pt x="2008" y="900"/>
                  </a:lnTo>
                  <a:lnTo>
                    <a:pt x="1920" y="965"/>
                  </a:lnTo>
                  <a:lnTo>
                    <a:pt x="1824" y="1025"/>
                  </a:lnTo>
                  <a:lnTo>
                    <a:pt x="1722" y="1081"/>
                  </a:lnTo>
                  <a:lnTo>
                    <a:pt x="1615" y="1130"/>
                  </a:lnTo>
                  <a:lnTo>
                    <a:pt x="1502" y="1173"/>
                  </a:lnTo>
                  <a:lnTo>
                    <a:pt x="1381" y="1210"/>
                  </a:lnTo>
                  <a:lnTo>
                    <a:pt x="1260" y="1238"/>
                  </a:lnTo>
                  <a:lnTo>
                    <a:pt x="1141" y="1256"/>
                  </a:lnTo>
                  <a:lnTo>
                    <a:pt x="1024" y="1265"/>
                  </a:lnTo>
                  <a:lnTo>
                    <a:pt x="910" y="1267"/>
                  </a:lnTo>
                  <a:lnTo>
                    <a:pt x="798" y="1259"/>
                  </a:lnTo>
                  <a:lnTo>
                    <a:pt x="691" y="1243"/>
                  </a:lnTo>
                  <a:lnTo>
                    <a:pt x="589" y="1219"/>
                  </a:lnTo>
                  <a:lnTo>
                    <a:pt x="492" y="1187"/>
                  </a:lnTo>
                  <a:lnTo>
                    <a:pt x="402" y="1147"/>
                  </a:lnTo>
                  <a:lnTo>
                    <a:pt x="318" y="1099"/>
                  </a:lnTo>
                  <a:lnTo>
                    <a:pt x="241" y="1043"/>
                  </a:lnTo>
                  <a:lnTo>
                    <a:pt x="174" y="979"/>
                  </a:lnTo>
                  <a:lnTo>
                    <a:pt x="116" y="908"/>
                  </a:lnTo>
                  <a:lnTo>
                    <a:pt x="72" y="836"/>
                  </a:lnTo>
                  <a:cubicBezTo>
                    <a:pt x="71" y="833"/>
                    <a:pt x="69" y="831"/>
                    <a:pt x="68" y="829"/>
                  </a:cubicBezTo>
                  <a:lnTo>
                    <a:pt x="35" y="751"/>
                  </a:lnTo>
                  <a:cubicBezTo>
                    <a:pt x="34" y="748"/>
                    <a:pt x="34" y="746"/>
                    <a:pt x="33" y="743"/>
                  </a:cubicBezTo>
                  <a:lnTo>
                    <a:pt x="10" y="649"/>
                  </a:lnTo>
                  <a:cubicBezTo>
                    <a:pt x="9" y="647"/>
                    <a:pt x="9" y="644"/>
                    <a:pt x="9" y="642"/>
                  </a:cubicBezTo>
                  <a:lnTo>
                    <a:pt x="1" y="545"/>
                  </a:lnTo>
                  <a:cubicBezTo>
                    <a:pt x="0" y="542"/>
                    <a:pt x="0" y="539"/>
                    <a:pt x="1" y="536"/>
                  </a:cubicBezTo>
                  <a:lnTo>
                    <a:pt x="9" y="436"/>
                  </a:lnTo>
                  <a:cubicBezTo>
                    <a:pt x="9" y="434"/>
                    <a:pt x="9" y="432"/>
                    <a:pt x="10" y="429"/>
                  </a:cubicBezTo>
                  <a:lnTo>
                    <a:pt x="33" y="328"/>
                  </a:lnTo>
                  <a:cubicBezTo>
                    <a:pt x="39" y="301"/>
                    <a:pt x="66" y="285"/>
                    <a:pt x="93" y="291"/>
                  </a:cubicBezTo>
                  <a:cubicBezTo>
                    <a:pt x="119" y="297"/>
                    <a:pt x="136" y="324"/>
                    <a:pt x="130" y="351"/>
                  </a:cubicBezTo>
                  <a:close/>
                  <a:moveTo>
                    <a:pt x="2011" y="478"/>
                  </a:moveTo>
                  <a:lnTo>
                    <a:pt x="2368" y="0"/>
                  </a:lnTo>
                  <a:lnTo>
                    <a:pt x="2536" y="573"/>
                  </a:lnTo>
                  <a:lnTo>
                    <a:pt x="2011" y="478"/>
                  </a:lnTo>
                  <a:close/>
                </a:path>
              </a:pathLst>
            </a:custGeom>
            <a:solidFill>
              <a:srgbClr val="FF66FF"/>
            </a:solidFill>
            <a:ln w="19050">
              <a:solidFill>
                <a:srgbClr val="FF66FF"/>
              </a:solidFill>
              <a:bevel/>
              <a:headEnd/>
              <a:tailEnd/>
            </a:ln>
          </p:spPr>
          <p:txBody>
            <a:bodyPr/>
            <a:lstStyle/>
            <a:p>
              <a:endParaRPr lang="en-US"/>
            </a:p>
          </p:txBody>
        </p:sp>
        <p:sp>
          <p:nvSpPr>
            <p:cNvPr id="14374" name="Text Box 15"/>
            <p:cNvSpPr txBox="1">
              <a:spLocks noChangeArrowheads="1"/>
            </p:cNvSpPr>
            <p:nvPr/>
          </p:nvSpPr>
          <p:spPr bwMode="auto">
            <a:xfrm>
              <a:off x="1318490" y="3731840"/>
              <a:ext cx="45727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400" b="1">
                  <a:solidFill>
                    <a:srgbClr val="FF0000"/>
                  </a:solidFill>
                  <a:latin typeface="Times New Roman" pitchFamily="18" charset="0"/>
                  <a:cs typeface="Times New Roman" pitchFamily="18" charset="0"/>
                </a:rPr>
                <a:t>M</a:t>
              </a:r>
            </a:p>
          </p:txBody>
        </p:sp>
        <p:sp>
          <p:nvSpPr>
            <p:cNvPr id="14375" name="Text Box 16"/>
            <p:cNvSpPr txBox="1">
              <a:spLocks noChangeArrowheads="1"/>
            </p:cNvSpPr>
            <p:nvPr/>
          </p:nvSpPr>
          <p:spPr bwMode="auto">
            <a:xfrm>
              <a:off x="599559" y="3355920"/>
              <a:ext cx="56650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400" b="1">
                  <a:solidFill>
                    <a:srgbClr val="FF0000"/>
                  </a:solidFill>
                  <a:latin typeface="Times New Roman" pitchFamily="18" charset="0"/>
                  <a:cs typeface="Times New Roman" pitchFamily="18" charset="0"/>
                </a:rPr>
                <a:t>O</a:t>
              </a:r>
              <a:endParaRPr lang="en-US" sz="2400">
                <a:latin typeface="Times New Roman" pitchFamily="18" charset="0"/>
                <a:cs typeface="Times New Roman" pitchFamily="18" charset="0"/>
              </a:endParaRPr>
            </a:p>
          </p:txBody>
        </p:sp>
        <p:graphicFrame>
          <p:nvGraphicFramePr>
            <p:cNvPr id="4" name="Object 10"/>
            <p:cNvGraphicFramePr>
              <a:graphicFrameLocks/>
            </p:cNvGraphicFramePr>
            <p:nvPr>
              <p:extLst>
                <p:ext uri="{D42A27DB-BD31-4B8C-83A1-F6EECF244321}">
                  <p14:modId xmlns:p14="http://schemas.microsoft.com/office/powerpoint/2010/main" val="3368174461"/>
                </p:ext>
              </p:extLst>
            </p:nvPr>
          </p:nvGraphicFramePr>
          <p:xfrm>
            <a:off x="2500822" y="1959038"/>
            <a:ext cx="289093" cy="433190"/>
          </p:xfrm>
          <a:graphic>
            <a:graphicData uri="http://schemas.openxmlformats.org/presentationml/2006/ole">
              <mc:AlternateContent xmlns:mc="http://schemas.openxmlformats.org/markup-compatibility/2006">
                <mc:Choice xmlns:v="urn:schemas-microsoft-com:vml" Requires="v">
                  <p:oleObj name="Equation" r:id="rId3" imgW="139680" imgH="203040" progId="Equation.3">
                    <p:embed/>
                  </p:oleObj>
                </mc:Choice>
                <mc:Fallback>
                  <p:oleObj name="Equation" r:id="rId3" imgW="139680" imgH="2030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822" y="1959038"/>
                          <a:ext cx="289093" cy="433190"/>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6091" name="Object 14"/>
            <p:cNvGraphicFramePr>
              <a:graphicFrameLocks/>
            </p:cNvGraphicFramePr>
            <p:nvPr>
              <p:extLst>
                <p:ext uri="{D42A27DB-BD31-4B8C-83A1-F6EECF244321}">
                  <p14:modId xmlns:p14="http://schemas.microsoft.com/office/powerpoint/2010/main" val="1905158916"/>
                </p:ext>
              </p:extLst>
            </p:nvPr>
          </p:nvGraphicFramePr>
          <p:xfrm>
            <a:off x="442396" y="1170007"/>
            <a:ext cx="314325" cy="379413"/>
          </p:xfrm>
          <a:graphic>
            <a:graphicData uri="http://schemas.openxmlformats.org/presentationml/2006/ole">
              <mc:AlternateContent xmlns:mc="http://schemas.openxmlformats.org/markup-compatibility/2006">
                <mc:Choice xmlns:v="urn:schemas-microsoft-com:vml" Requires="v">
                  <p:oleObj name="Equation" r:id="rId5" imgW="152280" imgH="177480" progId="Equation.3">
                    <p:embed/>
                  </p:oleObj>
                </mc:Choice>
                <mc:Fallback>
                  <p:oleObj name="Equation" r:id="rId5" imgW="152280" imgH="1774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396" y="1170007"/>
                          <a:ext cx="314325" cy="379413"/>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cxnSp>
          <p:nvCxnSpPr>
            <p:cNvPr id="15" name="Straight Arrow Connector 14"/>
            <p:cNvCxnSpPr/>
            <p:nvPr/>
          </p:nvCxnSpPr>
          <p:spPr>
            <a:xfrm flipV="1">
              <a:off x="1564558" y="2412802"/>
              <a:ext cx="1066800" cy="134874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Line 29"/>
            <p:cNvSpPr>
              <a:spLocks noChangeShapeType="1"/>
            </p:cNvSpPr>
            <p:nvPr/>
          </p:nvSpPr>
          <p:spPr bwMode="auto">
            <a:xfrm>
              <a:off x="1004171" y="3552770"/>
              <a:ext cx="560387" cy="208772"/>
            </a:xfrm>
            <a:prstGeom prst="line">
              <a:avLst/>
            </a:prstGeom>
            <a:noFill/>
            <a:ln w="25400">
              <a:solidFill>
                <a:schemeClr val="bg1"/>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grpSp>
      <p:pic>
        <p:nvPicPr>
          <p:cNvPr id="14348" name="Picture 22" descr="00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1400" b="1" dirty="0">
                <a:solidFill>
                  <a:srgbClr val="7030A0"/>
                </a:solidFill>
                <a:latin typeface="Times New Roman" pitchFamily="18" charset="0"/>
                <a:cs typeface="Times New Roman" pitchFamily="18" charset="0"/>
              </a:rPr>
              <a:t>PHƯƠNG TRÌNH CƠ BẢN CỦA VẬT RẮN QUAY QUANH TRỤC CỐ ĐỊNH</a:t>
            </a:r>
            <a:endParaRPr lang="en-US" sz="1400" b="1" dirty="0">
              <a:solidFill>
                <a:srgbClr val="7030A0"/>
              </a:solidFill>
              <a:latin typeface="Times New Roman" pitchFamily="18" charset="0"/>
              <a:cs typeface="Times New Roman" pitchFamily="18" charset="0"/>
            </a:endParaRPr>
          </a:p>
        </p:txBody>
      </p:sp>
      <p:sp>
        <p:nvSpPr>
          <p:cNvPr id="14361" name="Line 19"/>
          <p:cNvSpPr>
            <a:spLocks noChangeShapeType="1"/>
          </p:cNvSpPr>
          <p:nvPr/>
        </p:nvSpPr>
        <p:spPr bwMode="auto">
          <a:xfrm flipV="1">
            <a:off x="1584885" y="3503512"/>
            <a:ext cx="400556" cy="243775"/>
          </a:xfrm>
          <a:prstGeom prst="line">
            <a:avLst/>
          </a:prstGeom>
          <a:noFill/>
          <a:ln w="25400">
            <a:solidFill>
              <a:schemeClr val="accent2">
                <a:lumMod val="50000"/>
              </a:schemeClr>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65" name="Line 23"/>
          <p:cNvSpPr>
            <a:spLocks noChangeShapeType="1"/>
          </p:cNvSpPr>
          <p:nvPr/>
        </p:nvSpPr>
        <p:spPr bwMode="auto">
          <a:xfrm>
            <a:off x="1573251" y="3766251"/>
            <a:ext cx="677304" cy="246107"/>
          </a:xfrm>
          <a:prstGeom prst="line">
            <a:avLst/>
          </a:prstGeom>
          <a:noFill/>
          <a:ln w="25400">
            <a:solidFill>
              <a:schemeClr val="accent6">
                <a:lumMod val="50000"/>
              </a:schemeClr>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graphicFrame>
        <p:nvGraphicFramePr>
          <p:cNvPr id="2" name="Object 8"/>
          <p:cNvGraphicFramePr>
            <a:graphicFrameLocks/>
          </p:cNvGraphicFramePr>
          <p:nvPr>
            <p:extLst>
              <p:ext uri="{D42A27DB-BD31-4B8C-83A1-F6EECF244321}">
                <p14:modId xmlns:p14="http://schemas.microsoft.com/office/powerpoint/2010/main" val="791594615"/>
              </p:ext>
            </p:extLst>
          </p:nvPr>
        </p:nvGraphicFramePr>
        <p:xfrm>
          <a:off x="1164469" y="2155304"/>
          <a:ext cx="365355" cy="514995"/>
        </p:xfrm>
        <a:graphic>
          <a:graphicData uri="http://schemas.openxmlformats.org/presentationml/2006/ole">
            <mc:AlternateContent xmlns:mc="http://schemas.openxmlformats.org/markup-compatibility/2006">
              <mc:Choice xmlns:v="urn:schemas-microsoft-com:vml" Requires="v">
                <p:oleObj name="Equation" r:id="rId8" imgW="190440" imgH="253800" progId="Equation.3">
                  <p:embed/>
                </p:oleObj>
              </mc:Choice>
              <mc:Fallback>
                <p:oleObj name="Equation" r:id="rId8" imgW="190440" imgH="2538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4469" y="2155304"/>
                        <a:ext cx="365355" cy="514995"/>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 name="Object 9"/>
          <p:cNvGraphicFramePr>
            <a:graphicFrameLocks/>
          </p:cNvGraphicFramePr>
          <p:nvPr>
            <p:extLst>
              <p:ext uri="{D42A27DB-BD31-4B8C-83A1-F6EECF244321}">
                <p14:modId xmlns:p14="http://schemas.microsoft.com/office/powerpoint/2010/main" val="138398012"/>
              </p:ext>
            </p:extLst>
          </p:nvPr>
        </p:nvGraphicFramePr>
        <p:xfrm>
          <a:off x="2014773" y="3219079"/>
          <a:ext cx="166369" cy="321943"/>
        </p:xfrm>
        <a:graphic>
          <a:graphicData uri="http://schemas.openxmlformats.org/presentationml/2006/ole">
            <mc:AlternateContent xmlns:mc="http://schemas.openxmlformats.org/markup-compatibility/2006">
              <mc:Choice xmlns:v="urn:schemas-microsoft-com:vml" Requires="v">
                <p:oleObj name="Equation" r:id="rId10" imgW="164880" imgH="253800" progId="Equation.3">
                  <p:embed/>
                </p:oleObj>
              </mc:Choice>
              <mc:Fallback>
                <p:oleObj name="Equation" r:id="rId10" imgW="164880" imgH="2538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4773" y="3219079"/>
                        <a:ext cx="166369" cy="321943"/>
                      </a:xfrm>
                      <a:prstGeom prst="rect">
                        <a:avLst/>
                      </a:prstGeom>
                      <a:noFill/>
                      <a:ln>
                        <a:noFill/>
                      </a:ln>
                    </p:spPr>
                  </p:pic>
                </p:oleObj>
              </mc:Fallback>
            </mc:AlternateContent>
          </a:graphicData>
        </a:graphic>
      </p:graphicFrame>
      <p:graphicFrame>
        <p:nvGraphicFramePr>
          <p:cNvPr id="7" name="Object 11"/>
          <p:cNvGraphicFramePr>
            <a:graphicFrameLocks/>
          </p:cNvGraphicFramePr>
          <p:nvPr>
            <p:extLst>
              <p:ext uri="{D42A27DB-BD31-4B8C-83A1-F6EECF244321}">
                <p14:modId xmlns:p14="http://schemas.microsoft.com/office/powerpoint/2010/main" val="2119027968"/>
              </p:ext>
            </p:extLst>
          </p:nvPr>
        </p:nvGraphicFramePr>
        <p:xfrm>
          <a:off x="2663817" y="3532360"/>
          <a:ext cx="328803" cy="447470"/>
        </p:xfrm>
        <a:graphic>
          <a:graphicData uri="http://schemas.openxmlformats.org/presentationml/2006/ole">
            <mc:AlternateContent xmlns:mc="http://schemas.openxmlformats.org/markup-compatibility/2006">
              <mc:Choice xmlns:v="urn:schemas-microsoft-com:vml" Requires="v">
                <p:oleObj name="Equation" r:id="rId12" imgW="203040" imgH="241200" progId="Equation.3">
                  <p:embed/>
                </p:oleObj>
              </mc:Choice>
              <mc:Fallback>
                <p:oleObj name="Equation" r:id="rId12" imgW="203040" imgH="2412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3817" y="3532360"/>
                        <a:ext cx="328803" cy="447470"/>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 name="Object 13"/>
          <p:cNvGraphicFramePr>
            <a:graphicFrameLocks/>
          </p:cNvGraphicFramePr>
          <p:nvPr>
            <p:extLst>
              <p:ext uri="{D42A27DB-BD31-4B8C-83A1-F6EECF244321}">
                <p14:modId xmlns:p14="http://schemas.microsoft.com/office/powerpoint/2010/main" val="3520101979"/>
              </p:ext>
            </p:extLst>
          </p:nvPr>
        </p:nvGraphicFramePr>
        <p:xfrm>
          <a:off x="2132180" y="3981395"/>
          <a:ext cx="176219" cy="299853"/>
        </p:xfrm>
        <a:graphic>
          <a:graphicData uri="http://schemas.openxmlformats.org/presentationml/2006/ole">
            <mc:AlternateContent xmlns:mc="http://schemas.openxmlformats.org/markup-compatibility/2006">
              <mc:Choice xmlns:v="urn:schemas-microsoft-com:vml" Requires="v">
                <p:oleObj name="Equation" r:id="rId14" imgW="190440" imgH="253800" progId="Equation.3">
                  <p:embed/>
                </p:oleObj>
              </mc:Choice>
              <mc:Fallback>
                <p:oleObj name="Equation" r:id="rId14" imgW="190440" imgH="2538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32180" y="3981395"/>
                        <a:ext cx="176219" cy="299853"/>
                      </a:xfrm>
                      <a:prstGeom prst="rect">
                        <a:avLst/>
                      </a:prstGeom>
                      <a:noFill/>
                      <a:ln>
                        <a:noFill/>
                      </a:ln>
                    </p:spPr>
                  </p:pic>
                </p:oleObj>
              </mc:Fallback>
            </mc:AlternateContent>
          </a:graphicData>
        </a:graphic>
      </p:graphicFrame>
      <p:grpSp>
        <p:nvGrpSpPr>
          <p:cNvPr id="14355" name="Group 40"/>
          <p:cNvGrpSpPr>
            <a:grpSpLocks/>
          </p:cNvGrpSpPr>
          <p:nvPr/>
        </p:nvGrpSpPr>
        <p:grpSpPr bwMode="auto">
          <a:xfrm>
            <a:off x="1713274" y="291501"/>
            <a:ext cx="5754325" cy="1066801"/>
            <a:chOff x="3546295" y="1945663"/>
            <a:chExt cx="5513545" cy="1067081"/>
          </a:xfrm>
        </p:grpSpPr>
        <p:sp>
          <p:nvSpPr>
            <p:cNvPr id="39" name="Rectangle 38"/>
            <p:cNvSpPr/>
            <p:nvPr/>
          </p:nvSpPr>
          <p:spPr>
            <a:xfrm>
              <a:off x="3546295" y="1945663"/>
              <a:ext cx="5513545" cy="106708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355600">
                <a:defRPr/>
              </a:pPr>
              <a:r>
                <a:rPr lang="en-US" sz="3000" b="1">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Xét vật rắn quay quanh trục dưới tác dụng của lực    .</a:t>
              </a:r>
            </a:p>
          </p:txBody>
        </p:sp>
        <p:graphicFrame>
          <p:nvGraphicFramePr>
            <p:cNvPr id="9" name="Object 15"/>
            <p:cNvGraphicFramePr>
              <a:graphicFrameLocks/>
            </p:cNvGraphicFramePr>
            <p:nvPr>
              <p:extLst>
                <p:ext uri="{D42A27DB-BD31-4B8C-83A1-F6EECF244321}">
                  <p14:modId xmlns:p14="http://schemas.microsoft.com/office/powerpoint/2010/main" val="3011320103"/>
                </p:ext>
              </p:extLst>
            </p:nvPr>
          </p:nvGraphicFramePr>
          <p:xfrm>
            <a:off x="7049462" y="2383608"/>
            <a:ext cx="381000" cy="533400"/>
          </p:xfrm>
          <a:graphic>
            <a:graphicData uri="http://schemas.openxmlformats.org/presentationml/2006/ole">
              <mc:AlternateContent xmlns:mc="http://schemas.openxmlformats.org/markup-compatibility/2006">
                <mc:Choice xmlns:v="urn:schemas-microsoft-com:vml" Requires="v">
                  <p:oleObj name="Equation" r:id="rId16" imgW="139680" imgH="203040" progId="Equation.3">
                    <p:embed/>
                  </p:oleObj>
                </mc:Choice>
                <mc:Fallback>
                  <p:oleObj name="Equation" r:id="rId16" imgW="139680" imgH="2030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9462" y="2383608"/>
                          <a:ext cx="381000" cy="533400"/>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cxnSp>
        <p:nvCxnSpPr>
          <p:cNvPr id="44" name="Straight Arrow Connector 43"/>
          <p:cNvCxnSpPr/>
          <p:nvPr/>
        </p:nvCxnSpPr>
        <p:spPr>
          <a:xfrm flipH="1" flipV="1">
            <a:off x="1562035" y="2392228"/>
            <a:ext cx="0" cy="136931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541020" y="3765636"/>
            <a:ext cx="109482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1579825" y="2401853"/>
            <a:ext cx="1022660" cy="0"/>
          </a:xfrm>
          <a:prstGeom prst="straightConnector1">
            <a:avLst/>
          </a:prstGeom>
          <a:ln w="25400">
            <a:solidFill>
              <a:srgbClr val="0070C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631360" y="2412802"/>
            <a:ext cx="0" cy="1336818"/>
          </a:xfrm>
          <a:prstGeom prst="straightConnector1">
            <a:avLst/>
          </a:prstGeom>
          <a:ln w="25400">
            <a:solidFill>
              <a:srgbClr val="0070C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5" name="Line 19"/>
          <p:cNvSpPr>
            <a:spLocks noChangeShapeType="1"/>
          </p:cNvSpPr>
          <p:nvPr/>
        </p:nvSpPr>
        <p:spPr bwMode="auto">
          <a:xfrm flipH="1" flipV="1">
            <a:off x="1985441" y="3503513"/>
            <a:ext cx="645917" cy="246107"/>
          </a:xfrm>
          <a:prstGeom prst="line">
            <a:avLst/>
          </a:prstGeom>
          <a:noFill/>
          <a:ln w="19050">
            <a:solidFill>
              <a:schemeClr val="accent2">
                <a:lumMod val="50000"/>
              </a:schemeClr>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en-US"/>
          </a:p>
        </p:txBody>
      </p:sp>
      <p:sp>
        <p:nvSpPr>
          <p:cNvPr id="56" name="Line 19"/>
          <p:cNvSpPr>
            <a:spLocks noChangeShapeType="1"/>
          </p:cNvSpPr>
          <p:nvPr/>
        </p:nvSpPr>
        <p:spPr bwMode="auto">
          <a:xfrm flipH="1">
            <a:off x="2255282" y="3781370"/>
            <a:ext cx="365821" cy="228208"/>
          </a:xfrm>
          <a:prstGeom prst="line">
            <a:avLst/>
          </a:prstGeom>
          <a:noFill/>
          <a:ln w="19050">
            <a:solidFill>
              <a:schemeClr val="accent2">
                <a:lumMod val="50000"/>
              </a:schemeClr>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57" name="Object 2"/>
          <p:cNvGraphicFramePr>
            <a:graphicFrameLocks/>
          </p:cNvGraphicFramePr>
          <p:nvPr>
            <p:extLst>
              <p:ext uri="{D42A27DB-BD31-4B8C-83A1-F6EECF244321}">
                <p14:modId xmlns:p14="http://schemas.microsoft.com/office/powerpoint/2010/main" val="2553347608"/>
              </p:ext>
            </p:extLst>
          </p:nvPr>
        </p:nvGraphicFramePr>
        <p:xfrm>
          <a:off x="4080302" y="3590674"/>
          <a:ext cx="2387600" cy="609600"/>
        </p:xfrm>
        <a:graphic>
          <a:graphicData uri="http://schemas.openxmlformats.org/presentationml/2006/ole">
            <mc:AlternateContent xmlns:mc="http://schemas.openxmlformats.org/markup-compatibility/2006">
              <mc:Choice xmlns:v="urn:schemas-microsoft-com:vml" Requires="v">
                <p:oleObj name="Equation" r:id="rId17" imgW="1002960" imgH="253800" progId="Equation.3">
                  <p:embed/>
                </p:oleObj>
              </mc:Choice>
              <mc:Fallback>
                <p:oleObj name="Equation" r:id="rId17" imgW="1002960" imgH="253800" progId="Equation.3">
                  <p:embed/>
                  <p:pic>
                    <p:nvPicPr>
                      <p:cNvPr id="0" name=""/>
                      <p:cNvPicPr>
                        <a:picLocks noChangeArrowheads="1"/>
                      </p:cNvPicPr>
                      <p:nvPr/>
                    </p:nvPicPr>
                    <p:blipFill>
                      <a:blip r:embed="rId18"/>
                      <a:srcRect/>
                      <a:stretch>
                        <a:fillRect/>
                      </a:stretch>
                    </p:blipFill>
                    <p:spPr bwMode="auto">
                      <a:xfrm>
                        <a:off x="4080302" y="3590674"/>
                        <a:ext cx="2387600" cy="609600"/>
                      </a:xfrm>
                      <a:prstGeom prst="rect">
                        <a:avLst/>
                      </a:prstGeom>
                      <a:solidFill>
                        <a:srgbClr val="00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0" name="Rectangle 59"/>
          <p:cNvSpPr/>
          <p:nvPr/>
        </p:nvSpPr>
        <p:spPr>
          <a:xfrm>
            <a:off x="5321300" y="4512584"/>
            <a:ext cx="3729340" cy="2267840"/>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indent="463550" algn="just">
              <a:defRPr/>
            </a:pPr>
            <a:r>
              <a:rPr lang="en-US" sz="2400" b="1" i="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Không thể </a:t>
            </a:r>
            <a:r>
              <a:rPr lang="en-US" sz="24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làm vật rắn quay, chỉ có tác dụng dời vật rắn khỏi trục quay (cũng không thể có).</a:t>
            </a:r>
          </a:p>
        </p:txBody>
      </p:sp>
      <p:sp>
        <p:nvSpPr>
          <p:cNvPr id="61" name="Rounded Rectangle 60"/>
          <p:cNvSpPr/>
          <p:nvPr/>
        </p:nvSpPr>
        <p:spPr>
          <a:xfrm>
            <a:off x="4669862" y="3508635"/>
            <a:ext cx="457200" cy="7620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ed Rectangle 61"/>
          <p:cNvSpPr/>
          <p:nvPr/>
        </p:nvSpPr>
        <p:spPr>
          <a:xfrm>
            <a:off x="6023337" y="3517211"/>
            <a:ext cx="457200" cy="7620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Rectangle 62"/>
          <p:cNvSpPr/>
          <p:nvPr/>
        </p:nvSpPr>
        <p:spPr>
          <a:xfrm>
            <a:off x="1484245" y="4512584"/>
            <a:ext cx="3737110" cy="2267840"/>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indent="463550" algn="just">
              <a:defRPr/>
            </a:pPr>
            <a:r>
              <a:rPr lang="en-US" sz="2400" b="1" i="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Không thể </a:t>
            </a:r>
            <a:r>
              <a:rPr lang="en-US" sz="24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làm vật rắn quay, chỉ có tác dụng làm vật rắn trượt dọc theo trục quay, (không thể có vì theo giả thiết vật rắn chỉ quay quanh trục quay).</a:t>
            </a:r>
          </a:p>
        </p:txBody>
      </p:sp>
      <p:cxnSp>
        <p:nvCxnSpPr>
          <p:cNvPr id="59" name="Straight Arrow Connector 58"/>
          <p:cNvCxnSpPr>
            <a:stCxn id="62" idx="2"/>
            <a:endCxn id="60" idx="0"/>
          </p:cNvCxnSpPr>
          <p:nvPr/>
        </p:nvCxnSpPr>
        <p:spPr>
          <a:xfrm>
            <a:off x="6251937" y="4279211"/>
            <a:ext cx="934033" cy="233373"/>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1" idx="2"/>
            <a:endCxn id="63" idx="0"/>
          </p:cNvCxnSpPr>
          <p:nvPr/>
        </p:nvCxnSpPr>
        <p:spPr>
          <a:xfrm flipH="1">
            <a:off x="3352800" y="4270635"/>
            <a:ext cx="1545662" cy="241949"/>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5231891" y="3543762"/>
            <a:ext cx="720000" cy="720000"/>
          </a:xfrm>
          <a:prstGeom prst="ellipse">
            <a:avLst/>
          </a:prstGeom>
          <a:noFill/>
          <a:ln cmpd="dbl">
            <a:gradFill>
              <a:gsLst>
                <a:gs pos="0">
                  <a:srgbClr val="000000"/>
                </a:gs>
                <a:gs pos="20000">
                  <a:srgbClr val="000040"/>
                </a:gs>
                <a:gs pos="50000">
                  <a:srgbClr val="400040"/>
                </a:gs>
                <a:gs pos="75000">
                  <a:srgbClr val="8F0040"/>
                </a:gs>
                <a:gs pos="89999">
                  <a:srgbClr val="F27300"/>
                </a:gs>
                <a:gs pos="100000">
                  <a:srgbClr val="FFBF0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9" name="Rectangle 88"/>
          <p:cNvSpPr/>
          <p:nvPr/>
        </p:nvSpPr>
        <p:spPr>
          <a:xfrm>
            <a:off x="3315109" y="1674440"/>
            <a:ext cx="4553564" cy="584133"/>
          </a:xfrm>
          <a:prstGeom prst="rect">
            <a:avLst/>
          </a:prstGeom>
          <a:solidFill>
            <a:srgbClr val="FF0066"/>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pt-BR" sz="2400" b="1">
                <a:latin typeface="Times New Roman" pitchFamily="18" charset="0"/>
                <a:cs typeface="Times New Roman" pitchFamily="18" charset="0"/>
              </a:rPr>
              <a:t>Có tác dụng làm vật rắn quay!!!</a:t>
            </a:r>
            <a:endParaRPr lang="en-US" sz="2400" b="1">
              <a:solidFill>
                <a:schemeClr val="bg1"/>
              </a:solidFill>
              <a:latin typeface="Times New Roman" pitchFamily="18" charset="0"/>
              <a:cs typeface="Times New Roman" pitchFamily="18" charset="0"/>
            </a:endParaRPr>
          </a:p>
        </p:txBody>
      </p:sp>
      <p:sp>
        <p:nvSpPr>
          <p:cNvPr id="90" name="Notched Right Arrow 89"/>
          <p:cNvSpPr/>
          <p:nvPr/>
        </p:nvSpPr>
        <p:spPr>
          <a:xfrm rot="16200000">
            <a:off x="4953749" y="2668115"/>
            <a:ext cx="1276284" cy="457200"/>
          </a:xfrm>
          <a:prstGeom prst="notchedRightArrow">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graphicFrame>
        <p:nvGraphicFramePr>
          <p:cNvPr id="14356" name="Object 14355"/>
          <p:cNvGraphicFramePr>
            <a:graphicFrameLocks/>
          </p:cNvGraphicFramePr>
          <p:nvPr>
            <p:extLst>
              <p:ext uri="{D42A27DB-BD31-4B8C-83A1-F6EECF244321}">
                <p14:modId xmlns:p14="http://schemas.microsoft.com/office/powerpoint/2010/main" val="2420600817"/>
              </p:ext>
            </p:extLst>
          </p:nvPr>
        </p:nvGraphicFramePr>
        <p:xfrm>
          <a:off x="4387723" y="2822837"/>
          <a:ext cx="1782763" cy="609600"/>
        </p:xfrm>
        <a:graphic>
          <a:graphicData uri="http://schemas.openxmlformats.org/presentationml/2006/ole">
            <mc:AlternateContent xmlns:mc="http://schemas.openxmlformats.org/markup-compatibility/2006">
              <mc:Choice xmlns:v="urn:schemas-microsoft-com:vml" Requires="v">
                <p:oleObj name="Equation" r:id="rId19" imgW="749160" imgH="253800" progId="Equation.3">
                  <p:embed/>
                </p:oleObj>
              </mc:Choice>
              <mc:Fallback>
                <p:oleObj name="Equation" r:id="rId19" imgW="749160" imgH="253800" progId="Equation.3">
                  <p:embed/>
                  <p:pic>
                    <p:nvPicPr>
                      <p:cNvPr id="0" name=""/>
                      <p:cNvPicPr>
                        <a:picLocks noChangeArrowheads="1"/>
                      </p:cNvPicPr>
                      <p:nvPr/>
                    </p:nvPicPr>
                    <p:blipFill>
                      <a:blip r:embed="rId20"/>
                      <a:srcRect/>
                      <a:stretch>
                        <a:fillRect/>
                      </a:stretch>
                    </p:blipFill>
                    <p:spPr bwMode="auto">
                      <a:xfrm>
                        <a:off x="4387723" y="2822837"/>
                        <a:ext cx="1782763" cy="609600"/>
                      </a:xfrm>
                      <a:prstGeom prst="rect">
                        <a:avLst/>
                      </a:prstGeom>
                      <a:solidFill>
                        <a:srgbClr val="00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4" name="Notched Right Arrow 93"/>
          <p:cNvSpPr/>
          <p:nvPr/>
        </p:nvSpPr>
        <p:spPr>
          <a:xfrm>
            <a:off x="3315109" y="3687286"/>
            <a:ext cx="638142" cy="344378"/>
          </a:xfrm>
          <a:prstGeom prst="notchedRight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125598032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750"/>
                                        <p:tgtEl>
                                          <p:spTgt spid="4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1750"/>
                            </p:stCondLst>
                            <p:childTnLst>
                              <p:par>
                                <p:cTn id="13" presetID="22" presetClass="entr" presetSubtype="4"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down)">
                                      <p:cBhvr>
                                        <p:cTn id="15" dur="1000"/>
                                        <p:tgtEl>
                                          <p:spTgt spid="44"/>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par>
                          <p:cTn id="20" fill="hold">
                            <p:stCondLst>
                              <p:cond delay="3750"/>
                            </p:stCondLst>
                            <p:childTnLst>
                              <p:par>
                                <p:cTn id="21" presetID="22" presetClass="entr" presetSubtype="2"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right)">
                                      <p:cBhvr>
                                        <p:cTn id="23" dur="1000"/>
                                        <p:tgtEl>
                                          <p:spTgt spid="47"/>
                                        </p:tgtEl>
                                      </p:cBhvr>
                                    </p:animEffect>
                                  </p:childTnLst>
                                </p:cTn>
                              </p:par>
                            </p:childTnLst>
                          </p:cTn>
                        </p:par>
                        <p:par>
                          <p:cTn id="24" fill="hold">
                            <p:stCondLst>
                              <p:cond delay="4750"/>
                            </p:stCondLst>
                            <p:childTnLst>
                              <p:par>
                                <p:cTn id="25" presetID="22" presetClass="entr" presetSubtype="1"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10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356"/>
                                        </p:tgtEl>
                                        <p:attrNameLst>
                                          <p:attrName>style.visibility</p:attrName>
                                        </p:attrNameLst>
                                      </p:cBhvr>
                                      <p:to>
                                        <p:strVal val="visible"/>
                                      </p:to>
                                    </p:set>
                                    <p:animEffect transition="in" filter="fade">
                                      <p:cBhvr>
                                        <p:cTn id="32" dur="1000"/>
                                        <p:tgtEl>
                                          <p:spTgt spid="14356"/>
                                        </p:tgtEl>
                                      </p:cBhvr>
                                    </p:animEffect>
                                    <p:anim calcmode="lin" valueType="num">
                                      <p:cBhvr>
                                        <p:cTn id="33" dur="1000" fill="hold"/>
                                        <p:tgtEl>
                                          <p:spTgt spid="14356"/>
                                        </p:tgtEl>
                                        <p:attrNameLst>
                                          <p:attrName>ppt_x</p:attrName>
                                        </p:attrNameLst>
                                      </p:cBhvr>
                                      <p:tavLst>
                                        <p:tav tm="0">
                                          <p:val>
                                            <p:strVal val="#ppt_x"/>
                                          </p:val>
                                        </p:tav>
                                        <p:tav tm="100000">
                                          <p:val>
                                            <p:strVal val="#ppt_x"/>
                                          </p:val>
                                        </p:tav>
                                      </p:tavLst>
                                    </p:anim>
                                    <p:anim calcmode="lin" valueType="num">
                                      <p:cBhvr>
                                        <p:cTn id="34" dur="1000" fill="hold"/>
                                        <p:tgtEl>
                                          <p:spTgt spid="1435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4361"/>
                                        </p:tgtEl>
                                        <p:attrNameLst>
                                          <p:attrName>style.visibility</p:attrName>
                                        </p:attrNameLst>
                                      </p:cBhvr>
                                      <p:to>
                                        <p:strVal val="visible"/>
                                      </p:to>
                                    </p:set>
                                    <p:animEffect transition="in" filter="wipe(down)">
                                      <p:cBhvr>
                                        <p:cTn id="39" dur="1000"/>
                                        <p:tgtEl>
                                          <p:spTgt spid="14361"/>
                                        </p:tgtEl>
                                      </p:cBhvr>
                                    </p:animEffect>
                                  </p:childTnLst>
                                </p:cTn>
                              </p:par>
                            </p:childTnLst>
                          </p:cTn>
                        </p:par>
                        <p:par>
                          <p:cTn id="40" fill="hold">
                            <p:stCondLst>
                              <p:cond delay="1000"/>
                            </p:stCondLst>
                            <p:childTnLst>
                              <p:par>
                                <p:cTn id="41" presetID="16" presetClass="entr" presetSubtype="21"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inVertical)">
                                      <p:cBhvr>
                                        <p:cTn id="43" dur="1000"/>
                                        <p:tgtEl>
                                          <p:spTgt spid="3"/>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14365"/>
                                        </p:tgtEl>
                                        <p:attrNameLst>
                                          <p:attrName>style.visibility</p:attrName>
                                        </p:attrNameLst>
                                      </p:cBhvr>
                                      <p:to>
                                        <p:strVal val="visible"/>
                                      </p:to>
                                    </p:set>
                                    <p:animEffect transition="in" filter="wipe(left)">
                                      <p:cBhvr>
                                        <p:cTn id="47" dur="1000"/>
                                        <p:tgtEl>
                                          <p:spTgt spid="14365"/>
                                        </p:tgtEl>
                                      </p:cBhvr>
                                    </p:animEffect>
                                  </p:childTnLst>
                                </p:cTn>
                              </p:par>
                            </p:childTnLst>
                          </p:cTn>
                        </p:par>
                        <p:par>
                          <p:cTn id="48" fill="hold">
                            <p:stCondLst>
                              <p:cond delay="3000"/>
                            </p:stCondLst>
                            <p:childTnLst>
                              <p:par>
                                <p:cTn id="49" presetID="6" presetClass="entr" presetSubtype="16"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circle(in)">
                                      <p:cBhvr>
                                        <p:cTn id="51" dur="1000"/>
                                        <p:tgtEl>
                                          <p:spTgt spid="8"/>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down)">
                                      <p:cBhvr>
                                        <p:cTn id="55" dur="1000"/>
                                        <p:tgtEl>
                                          <p:spTgt spid="55"/>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up)">
                                      <p:cBhvr>
                                        <p:cTn id="59" dur="10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left)">
                                      <p:cBhvr>
                                        <p:cTn id="64" dur="500"/>
                                        <p:tgtEl>
                                          <p:spTgt spid="94"/>
                                        </p:tgtEl>
                                      </p:cBhvr>
                                    </p:animEffect>
                                  </p:childTnLst>
                                </p:cTn>
                              </p:par>
                            </p:childTnLst>
                          </p:cTn>
                        </p:par>
                        <p:par>
                          <p:cTn id="65" fill="hold">
                            <p:stCondLst>
                              <p:cond delay="500"/>
                            </p:stCondLst>
                            <p:childTnLst>
                              <p:par>
                                <p:cTn id="66" presetID="47" presetClass="entr" presetSubtype="0" fill="hold"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1000"/>
                                        <p:tgtEl>
                                          <p:spTgt spid="57"/>
                                        </p:tgtEl>
                                      </p:cBhvr>
                                    </p:animEffect>
                                    <p:anim calcmode="lin" valueType="num">
                                      <p:cBhvr>
                                        <p:cTn id="69" dur="1000" fill="hold"/>
                                        <p:tgtEl>
                                          <p:spTgt spid="57"/>
                                        </p:tgtEl>
                                        <p:attrNameLst>
                                          <p:attrName>ppt_x</p:attrName>
                                        </p:attrNameLst>
                                      </p:cBhvr>
                                      <p:tavLst>
                                        <p:tav tm="0">
                                          <p:val>
                                            <p:strVal val="#ppt_x"/>
                                          </p:val>
                                        </p:tav>
                                        <p:tav tm="100000">
                                          <p:val>
                                            <p:strVal val="#ppt_x"/>
                                          </p:val>
                                        </p:tav>
                                      </p:tavLst>
                                    </p:anim>
                                    <p:anim calcmode="lin" valueType="num">
                                      <p:cBhvr>
                                        <p:cTn id="7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randombar(horizontal)">
                                      <p:cBhvr>
                                        <p:cTn id="75" dur="500"/>
                                        <p:tgtEl>
                                          <p:spTgt spid="61"/>
                                        </p:tgtEl>
                                      </p:cBhvr>
                                    </p:animEffect>
                                  </p:childTnLst>
                                </p:cTn>
                              </p:par>
                            </p:childTnLst>
                          </p:cTn>
                        </p:par>
                        <p:par>
                          <p:cTn id="76" fill="hold">
                            <p:stCondLst>
                              <p:cond delay="500"/>
                            </p:stCondLst>
                            <p:childTnLst>
                              <p:par>
                                <p:cTn id="77" presetID="23" presetClass="emph" presetSubtype="0" repeatCount="indefinite" fill="hold" grpId="1" nodeType="afterEffect">
                                  <p:stCondLst>
                                    <p:cond delay="0"/>
                                  </p:stCondLst>
                                  <p:childTnLst>
                                    <p:animClr clrSpc="hsl" dir="cw">
                                      <p:cBhvr override="childStyle">
                                        <p:cTn id="78" dur="500" fill="hold"/>
                                        <p:tgtEl>
                                          <p:spTgt spid="61"/>
                                        </p:tgtEl>
                                        <p:attrNameLst>
                                          <p:attrName>style.color</p:attrName>
                                        </p:attrNameLst>
                                      </p:cBhvr>
                                      <p:by>
                                        <p:hsl h="10842353" s="0" l="0"/>
                                      </p:by>
                                    </p:animClr>
                                    <p:animClr clrSpc="hsl" dir="cw">
                                      <p:cBhvr>
                                        <p:cTn id="79" dur="500" fill="hold"/>
                                        <p:tgtEl>
                                          <p:spTgt spid="61"/>
                                        </p:tgtEl>
                                        <p:attrNameLst>
                                          <p:attrName>fillcolor</p:attrName>
                                        </p:attrNameLst>
                                      </p:cBhvr>
                                      <p:by>
                                        <p:hsl h="10842353" s="0" l="0"/>
                                      </p:by>
                                    </p:animClr>
                                    <p:animClr clrSpc="hsl" dir="cw">
                                      <p:cBhvr>
                                        <p:cTn id="80" dur="500" fill="hold"/>
                                        <p:tgtEl>
                                          <p:spTgt spid="61"/>
                                        </p:tgtEl>
                                        <p:attrNameLst>
                                          <p:attrName>stroke.color</p:attrName>
                                        </p:attrNameLst>
                                      </p:cBhvr>
                                      <p:by>
                                        <p:hsl h="10842353" s="0" l="0"/>
                                      </p:by>
                                    </p:animClr>
                                    <p:set>
                                      <p:cBhvr>
                                        <p:cTn id="81" dur="500" fill="hold"/>
                                        <p:tgtEl>
                                          <p:spTgt spid="61"/>
                                        </p:tgtEl>
                                        <p:attrNameLst>
                                          <p:attrName>fill.type</p:attrName>
                                        </p:attrNameLst>
                                      </p:cBhvr>
                                      <p:to>
                                        <p:strVal val="solid"/>
                                      </p:to>
                                    </p:set>
                                  </p:childTnLst>
                                </p:cTn>
                              </p:par>
                            </p:childTnLst>
                          </p:cTn>
                        </p:par>
                        <p:par>
                          <p:cTn id="82" fill="hold">
                            <p:stCondLst>
                              <p:cond delay="1000"/>
                            </p:stCondLst>
                            <p:childTnLst>
                              <p:par>
                                <p:cTn id="83" presetID="22" presetClass="entr" presetSubtype="1" fill="hold" nodeType="after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wipe(up)">
                                      <p:cBhvr>
                                        <p:cTn id="85" dur="500"/>
                                        <p:tgtEl>
                                          <p:spTgt spid="58"/>
                                        </p:tgtEl>
                                      </p:cBhvr>
                                    </p:animEffect>
                                  </p:childTnLst>
                                </p:cTn>
                              </p:par>
                            </p:childTnLst>
                          </p:cTn>
                        </p:par>
                        <p:par>
                          <p:cTn id="86" fill="hold">
                            <p:stCondLst>
                              <p:cond delay="1500"/>
                            </p:stCondLst>
                            <p:childTnLst>
                              <p:par>
                                <p:cTn id="87" presetID="20" presetClass="entr" presetSubtype="0" fill="hold" grpId="0" nodeType="after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wedge">
                                      <p:cBhvr>
                                        <p:cTn id="89" dur="1000"/>
                                        <p:tgtEl>
                                          <p:spTgt spid="63"/>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randombar(horizontal)">
                                      <p:cBhvr>
                                        <p:cTn id="94" dur="500"/>
                                        <p:tgtEl>
                                          <p:spTgt spid="62"/>
                                        </p:tgtEl>
                                      </p:cBhvr>
                                    </p:animEffect>
                                  </p:childTnLst>
                                </p:cTn>
                              </p:par>
                            </p:childTnLst>
                          </p:cTn>
                        </p:par>
                        <p:par>
                          <p:cTn id="95" fill="hold">
                            <p:stCondLst>
                              <p:cond delay="500"/>
                            </p:stCondLst>
                            <p:childTnLst>
                              <p:par>
                                <p:cTn id="96" presetID="23" presetClass="emph" presetSubtype="0" repeatCount="indefinite" fill="hold" grpId="1" nodeType="afterEffect">
                                  <p:stCondLst>
                                    <p:cond delay="0"/>
                                  </p:stCondLst>
                                  <p:childTnLst>
                                    <p:animClr clrSpc="hsl" dir="cw">
                                      <p:cBhvr override="childStyle">
                                        <p:cTn id="97" dur="500" fill="hold"/>
                                        <p:tgtEl>
                                          <p:spTgt spid="62"/>
                                        </p:tgtEl>
                                        <p:attrNameLst>
                                          <p:attrName>style.color</p:attrName>
                                        </p:attrNameLst>
                                      </p:cBhvr>
                                      <p:by>
                                        <p:hsl h="10842353" s="0" l="0"/>
                                      </p:by>
                                    </p:animClr>
                                    <p:animClr clrSpc="hsl" dir="cw">
                                      <p:cBhvr>
                                        <p:cTn id="98" dur="500" fill="hold"/>
                                        <p:tgtEl>
                                          <p:spTgt spid="62"/>
                                        </p:tgtEl>
                                        <p:attrNameLst>
                                          <p:attrName>fillcolor</p:attrName>
                                        </p:attrNameLst>
                                      </p:cBhvr>
                                      <p:by>
                                        <p:hsl h="10842353" s="0" l="0"/>
                                      </p:by>
                                    </p:animClr>
                                    <p:animClr clrSpc="hsl" dir="cw">
                                      <p:cBhvr>
                                        <p:cTn id="99" dur="500" fill="hold"/>
                                        <p:tgtEl>
                                          <p:spTgt spid="62"/>
                                        </p:tgtEl>
                                        <p:attrNameLst>
                                          <p:attrName>stroke.color</p:attrName>
                                        </p:attrNameLst>
                                      </p:cBhvr>
                                      <p:by>
                                        <p:hsl h="10842353" s="0" l="0"/>
                                      </p:by>
                                    </p:animClr>
                                    <p:set>
                                      <p:cBhvr>
                                        <p:cTn id="100" dur="500" fill="hold"/>
                                        <p:tgtEl>
                                          <p:spTgt spid="62"/>
                                        </p:tgtEl>
                                        <p:attrNameLst>
                                          <p:attrName>fill.type</p:attrName>
                                        </p:attrNameLst>
                                      </p:cBhvr>
                                      <p:to>
                                        <p:strVal val="solid"/>
                                      </p:to>
                                    </p:set>
                                  </p:childTnLst>
                                </p:cTn>
                              </p:par>
                            </p:childTnLst>
                          </p:cTn>
                        </p:par>
                        <p:par>
                          <p:cTn id="101" fill="hold">
                            <p:stCondLst>
                              <p:cond delay="1000"/>
                            </p:stCondLst>
                            <p:childTnLst>
                              <p:par>
                                <p:cTn id="102" presetID="22" presetClass="entr" presetSubtype="1" fill="hold" nodeType="after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wipe(up)">
                                      <p:cBhvr>
                                        <p:cTn id="104" dur="500"/>
                                        <p:tgtEl>
                                          <p:spTgt spid="59"/>
                                        </p:tgtEl>
                                      </p:cBhvr>
                                    </p:animEffect>
                                  </p:childTnLst>
                                </p:cTn>
                              </p:par>
                            </p:childTnLst>
                          </p:cTn>
                        </p:par>
                        <p:par>
                          <p:cTn id="105" fill="hold">
                            <p:stCondLst>
                              <p:cond delay="1500"/>
                            </p:stCondLst>
                            <p:childTnLst>
                              <p:par>
                                <p:cTn id="106" presetID="21" presetClass="entr" presetSubtype="4" fill="hold" grpId="0"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heel(4)">
                                      <p:cBhvr>
                                        <p:cTn id="108" dur="1000"/>
                                        <p:tgtEl>
                                          <p:spTgt spid="60"/>
                                        </p:tgtEl>
                                      </p:cBhvr>
                                    </p:animEffect>
                                  </p:childTnLst>
                                </p:cTn>
                              </p:par>
                            </p:childTnLst>
                          </p:cTn>
                        </p:par>
                      </p:childTnLst>
                    </p:cTn>
                  </p:par>
                  <p:par>
                    <p:cTn id="109" fill="hold">
                      <p:stCondLst>
                        <p:cond delay="indefinite"/>
                      </p:stCondLst>
                      <p:childTnLst>
                        <p:par>
                          <p:cTn id="110" fill="hold">
                            <p:stCondLst>
                              <p:cond delay="0"/>
                            </p:stCondLst>
                            <p:childTnLst>
                              <p:par>
                                <p:cTn id="111" presetID="31" presetClass="exit" presetSubtype="0" fill="hold" nodeType="clickEffect">
                                  <p:stCondLst>
                                    <p:cond delay="0"/>
                                  </p:stCondLst>
                                  <p:childTnLst>
                                    <p:anim calcmode="lin" valueType="num">
                                      <p:cBhvr>
                                        <p:cTn id="112" dur="1000"/>
                                        <p:tgtEl>
                                          <p:spTgt spid="14356"/>
                                        </p:tgtEl>
                                        <p:attrNameLst>
                                          <p:attrName>ppt_w</p:attrName>
                                        </p:attrNameLst>
                                      </p:cBhvr>
                                      <p:tavLst>
                                        <p:tav tm="0">
                                          <p:val>
                                            <p:strVal val="ppt_w"/>
                                          </p:val>
                                        </p:tav>
                                        <p:tav tm="100000">
                                          <p:val>
                                            <p:fltVal val="0"/>
                                          </p:val>
                                        </p:tav>
                                      </p:tavLst>
                                    </p:anim>
                                    <p:anim calcmode="lin" valueType="num">
                                      <p:cBhvr>
                                        <p:cTn id="113" dur="1000"/>
                                        <p:tgtEl>
                                          <p:spTgt spid="14356"/>
                                        </p:tgtEl>
                                        <p:attrNameLst>
                                          <p:attrName>ppt_h</p:attrName>
                                        </p:attrNameLst>
                                      </p:cBhvr>
                                      <p:tavLst>
                                        <p:tav tm="0">
                                          <p:val>
                                            <p:strVal val="ppt_h"/>
                                          </p:val>
                                        </p:tav>
                                        <p:tav tm="100000">
                                          <p:val>
                                            <p:fltVal val="0"/>
                                          </p:val>
                                        </p:tav>
                                      </p:tavLst>
                                    </p:anim>
                                    <p:anim calcmode="lin" valueType="num">
                                      <p:cBhvr>
                                        <p:cTn id="114" dur="1000"/>
                                        <p:tgtEl>
                                          <p:spTgt spid="14356"/>
                                        </p:tgtEl>
                                        <p:attrNameLst>
                                          <p:attrName>style.rotation</p:attrName>
                                        </p:attrNameLst>
                                      </p:cBhvr>
                                      <p:tavLst>
                                        <p:tav tm="0">
                                          <p:val>
                                            <p:fltVal val="0"/>
                                          </p:val>
                                        </p:tav>
                                        <p:tav tm="100000">
                                          <p:val>
                                            <p:fltVal val="90"/>
                                          </p:val>
                                        </p:tav>
                                      </p:tavLst>
                                    </p:anim>
                                    <p:animEffect transition="out" filter="fade">
                                      <p:cBhvr>
                                        <p:cTn id="115" dur="1000"/>
                                        <p:tgtEl>
                                          <p:spTgt spid="14356"/>
                                        </p:tgtEl>
                                      </p:cBhvr>
                                    </p:animEffect>
                                    <p:set>
                                      <p:cBhvr>
                                        <p:cTn id="116" dur="1" fill="hold">
                                          <p:stCondLst>
                                            <p:cond delay="999"/>
                                          </p:stCondLst>
                                        </p:cTn>
                                        <p:tgtEl>
                                          <p:spTgt spid="14356"/>
                                        </p:tgtEl>
                                        <p:attrNameLst>
                                          <p:attrName>style.visibility</p:attrName>
                                        </p:attrNameLst>
                                      </p:cBhvr>
                                      <p:to>
                                        <p:strVal val="hidden"/>
                                      </p:to>
                                    </p:set>
                                  </p:childTnLst>
                                </p:cTn>
                              </p:par>
                            </p:childTnLst>
                          </p:cTn>
                        </p:par>
                        <p:par>
                          <p:cTn id="117" fill="hold">
                            <p:stCondLst>
                              <p:cond delay="1000"/>
                            </p:stCondLst>
                            <p:childTnLst>
                              <p:par>
                                <p:cTn id="118" presetID="18" presetClass="entr" presetSubtype="12" fill="hold" nodeType="afterEffect">
                                  <p:stCondLst>
                                    <p:cond delay="0"/>
                                  </p:stCondLst>
                                  <p:childTnLst>
                                    <p:set>
                                      <p:cBhvr>
                                        <p:cTn id="119" dur="1" fill="hold">
                                          <p:stCondLst>
                                            <p:cond delay="0"/>
                                          </p:stCondLst>
                                        </p:cTn>
                                        <p:tgtEl>
                                          <p:spTgt spid="88"/>
                                        </p:tgtEl>
                                        <p:attrNameLst>
                                          <p:attrName>style.visibility</p:attrName>
                                        </p:attrNameLst>
                                      </p:cBhvr>
                                      <p:to>
                                        <p:strVal val="visible"/>
                                      </p:to>
                                    </p:set>
                                    <p:animEffect transition="in" filter="strips(downLeft)">
                                      <p:cBhvr>
                                        <p:cTn id="120" dur="1000"/>
                                        <p:tgtEl>
                                          <p:spTgt spid="88"/>
                                        </p:tgtEl>
                                      </p:cBhvr>
                                    </p:animEffect>
                                  </p:childTnLst>
                                </p:cTn>
                              </p:par>
                            </p:childTnLst>
                          </p:cTn>
                        </p:par>
                        <p:par>
                          <p:cTn id="121" fill="hold">
                            <p:stCondLst>
                              <p:cond delay="2000"/>
                            </p:stCondLst>
                            <p:childTnLst>
                              <p:par>
                                <p:cTn id="122" presetID="8" presetClass="emph" presetSubtype="0" repeatCount="indefinite" fill="hold" nodeType="afterEffect">
                                  <p:stCondLst>
                                    <p:cond delay="0"/>
                                  </p:stCondLst>
                                  <p:childTnLst>
                                    <p:animRot by="21600000">
                                      <p:cBhvr>
                                        <p:cTn id="123" dur="500" fill="hold"/>
                                        <p:tgtEl>
                                          <p:spTgt spid="88"/>
                                        </p:tgtEl>
                                        <p:attrNameLst>
                                          <p:attrName>r</p:attrName>
                                        </p:attrNameLst>
                                      </p:cBhvr>
                                    </p:animRot>
                                  </p:childTnLst>
                                </p:cTn>
                              </p:par>
                            </p:childTnLst>
                          </p:cTn>
                        </p:par>
                        <p:par>
                          <p:cTn id="124" fill="hold">
                            <p:stCondLst>
                              <p:cond delay="2500"/>
                            </p:stCondLst>
                            <p:childTnLst>
                              <p:par>
                                <p:cTn id="125" presetID="22" presetClass="entr" presetSubtype="4" fill="hold" grpId="0" nodeType="afterEffect">
                                  <p:stCondLst>
                                    <p:cond delay="0"/>
                                  </p:stCondLst>
                                  <p:childTnLst>
                                    <p:set>
                                      <p:cBhvr>
                                        <p:cTn id="126" dur="1" fill="hold">
                                          <p:stCondLst>
                                            <p:cond delay="0"/>
                                          </p:stCondLst>
                                        </p:cTn>
                                        <p:tgtEl>
                                          <p:spTgt spid="90"/>
                                        </p:tgtEl>
                                        <p:attrNameLst>
                                          <p:attrName>style.visibility</p:attrName>
                                        </p:attrNameLst>
                                      </p:cBhvr>
                                      <p:to>
                                        <p:strVal val="visible"/>
                                      </p:to>
                                    </p:set>
                                    <p:animEffect transition="in" filter="wipe(down)">
                                      <p:cBhvr>
                                        <p:cTn id="127" dur="500"/>
                                        <p:tgtEl>
                                          <p:spTgt spid="90"/>
                                        </p:tgtEl>
                                      </p:cBhvr>
                                    </p:animEffect>
                                  </p:childTnLst>
                                </p:cTn>
                              </p:par>
                            </p:childTnLst>
                          </p:cTn>
                        </p:par>
                        <p:par>
                          <p:cTn id="128" fill="hold">
                            <p:stCondLst>
                              <p:cond delay="3000"/>
                            </p:stCondLst>
                            <p:childTnLst>
                              <p:par>
                                <p:cTn id="129" presetID="55" presetClass="entr" presetSubtype="0" fill="hold" grpId="0" nodeType="afterEffect">
                                  <p:stCondLst>
                                    <p:cond delay="0"/>
                                  </p:stCondLst>
                                  <p:childTnLst>
                                    <p:set>
                                      <p:cBhvr>
                                        <p:cTn id="130" dur="1" fill="hold">
                                          <p:stCondLst>
                                            <p:cond delay="0"/>
                                          </p:stCondLst>
                                        </p:cTn>
                                        <p:tgtEl>
                                          <p:spTgt spid="89"/>
                                        </p:tgtEl>
                                        <p:attrNameLst>
                                          <p:attrName>style.visibility</p:attrName>
                                        </p:attrNameLst>
                                      </p:cBhvr>
                                      <p:to>
                                        <p:strVal val="visible"/>
                                      </p:to>
                                    </p:set>
                                    <p:anim calcmode="lin" valueType="num">
                                      <p:cBhvr>
                                        <p:cTn id="131" dur="1000" fill="hold"/>
                                        <p:tgtEl>
                                          <p:spTgt spid="89"/>
                                        </p:tgtEl>
                                        <p:attrNameLst>
                                          <p:attrName>ppt_w</p:attrName>
                                        </p:attrNameLst>
                                      </p:cBhvr>
                                      <p:tavLst>
                                        <p:tav tm="0">
                                          <p:val>
                                            <p:strVal val="#ppt_w*0.70"/>
                                          </p:val>
                                        </p:tav>
                                        <p:tav tm="100000">
                                          <p:val>
                                            <p:strVal val="#ppt_w"/>
                                          </p:val>
                                        </p:tav>
                                      </p:tavLst>
                                    </p:anim>
                                    <p:anim calcmode="lin" valueType="num">
                                      <p:cBhvr>
                                        <p:cTn id="132" dur="1000" fill="hold"/>
                                        <p:tgtEl>
                                          <p:spTgt spid="89"/>
                                        </p:tgtEl>
                                        <p:attrNameLst>
                                          <p:attrName>ppt_h</p:attrName>
                                        </p:attrNameLst>
                                      </p:cBhvr>
                                      <p:tavLst>
                                        <p:tav tm="0">
                                          <p:val>
                                            <p:strVal val="#ppt_h"/>
                                          </p:val>
                                        </p:tav>
                                        <p:tav tm="100000">
                                          <p:val>
                                            <p:strVal val="#ppt_h"/>
                                          </p:val>
                                        </p:tav>
                                      </p:tavLst>
                                    </p:anim>
                                    <p:animEffect transition="in" filter="fade">
                                      <p:cBhvr>
                                        <p:cTn id="133"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1" grpId="0" animBg="1"/>
      <p:bldP spid="14365" grpId="0" animBg="1"/>
      <p:bldP spid="55" grpId="0" animBg="1"/>
      <p:bldP spid="56" grpId="0" animBg="1"/>
      <p:bldP spid="60" grpId="0" animBg="1"/>
      <p:bldP spid="61" grpId="0" animBg="1"/>
      <p:bldP spid="61" grpId="1" animBg="1"/>
      <p:bldP spid="62" grpId="0" animBg="1"/>
      <p:bldP spid="62" grpId="1" animBg="1"/>
      <p:bldP spid="63" grpId="0" animBg="1"/>
      <p:bldP spid="89" grpId="0" animBg="1"/>
      <p:bldP spid="90" grpId="0" animBg="1"/>
      <p:bldP spid="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21"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1400" b="1">
                <a:solidFill>
                  <a:srgbClr val="7030A0"/>
                </a:solidFill>
                <a:latin typeface="Times New Roman" pitchFamily="18" charset="0"/>
                <a:cs typeface="Times New Roman" pitchFamily="18" charset="0"/>
              </a:rPr>
              <a:t>PHƯƠNG TRÌNH CƠ BẢN CỦA VẬT RẮN QUAY QUANH TRỤC CỐ ĐỊNH</a:t>
            </a:r>
            <a:endParaRPr lang="en-US" sz="1400" b="1">
              <a:solidFill>
                <a:srgbClr val="7030A0"/>
              </a:solidFill>
              <a:latin typeface="Times New Roman" pitchFamily="18" charset="0"/>
              <a:cs typeface="Times New Roman" pitchFamily="18" charset="0"/>
            </a:endParaRPr>
          </a:p>
        </p:txBody>
      </p:sp>
      <p:sp>
        <p:nvSpPr>
          <p:cNvPr id="4" name="Rectangle 3"/>
          <p:cNvSpPr/>
          <p:nvPr/>
        </p:nvSpPr>
        <p:spPr>
          <a:xfrm>
            <a:off x="0" y="444798"/>
            <a:ext cx="9144000" cy="774402"/>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pt-BR" sz="3600" b="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3.1. </a:t>
            </a:r>
            <a:r>
              <a:rPr lang="en-US" sz="3600" b="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Mômen động lượng của vật rắn quay</a:t>
            </a:r>
          </a:p>
        </p:txBody>
      </p:sp>
      <p:sp>
        <p:nvSpPr>
          <p:cNvPr id="1742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 name="Rectangle 6"/>
          <p:cNvSpPr/>
          <p:nvPr/>
        </p:nvSpPr>
        <p:spPr>
          <a:xfrm>
            <a:off x="143540" y="1330837"/>
            <a:ext cx="5562600" cy="88653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just">
              <a:buFont typeface="Wingdings" pitchFamily="2" charset="2"/>
              <a:buChar char="Ø"/>
              <a:defRPr/>
            </a:pPr>
            <a:r>
              <a:rPr lang="en-US" sz="2800" b="1">
                <a:solidFill>
                  <a:srgbClr val="0070C0"/>
                </a:solidFill>
                <a:latin typeface="Times New Roman" pitchFamily="18" charset="0"/>
                <a:cs typeface="Times New Roman" pitchFamily="18" charset="0"/>
              </a:rPr>
              <a:t>  Mômen động lượng của chất điểm thứ i đối với trục quay: </a:t>
            </a:r>
          </a:p>
        </p:txBody>
      </p:sp>
      <p:sp>
        <p:nvSpPr>
          <p:cNvPr id="1742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3" name="Object 4"/>
          <p:cNvGraphicFramePr>
            <a:graphicFrameLocks noChangeAspect="1"/>
          </p:cNvGraphicFramePr>
          <p:nvPr>
            <p:extLst>
              <p:ext uri="{D42A27DB-BD31-4B8C-83A1-F6EECF244321}">
                <p14:modId xmlns:p14="http://schemas.microsoft.com/office/powerpoint/2010/main" val="321013626"/>
              </p:ext>
            </p:extLst>
          </p:nvPr>
        </p:nvGraphicFramePr>
        <p:xfrm>
          <a:off x="1981201" y="2223551"/>
          <a:ext cx="1981200" cy="608708"/>
        </p:xfrm>
        <a:graphic>
          <a:graphicData uri="http://schemas.openxmlformats.org/presentationml/2006/ole">
            <mc:AlternateContent xmlns:mc="http://schemas.openxmlformats.org/markup-compatibility/2006">
              <mc:Choice xmlns:v="urn:schemas-microsoft-com:vml" Requires="v">
                <p:oleObj name="Equation" r:id="rId3" imgW="774360" imgH="241200" progId="Equation.3">
                  <p:embed/>
                </p:oleObj>
              </mc:Choice>
              <mc:Fallback>
                <p:oleObj name="Equation" r:id="rId3" imgW="77436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2223551"/>
                        <a:ext cx="1981200" cy="608708"/>
                      </a:xfrm>
                      <a:prstGeom prst="rect">
                        <a:avLst/>
                      </a:prstGeom>
                      <a:noFill/>
                    </p:spPr>
                  </p:pic>
                </p:oleObj>
              </mc:Fallback>
            </mc:AlternateContent>
          </a:graphicData>
        </a:graphic>
      </p:graphicFrame>
      <p:sp>
        <p:nvSpPr>
          <p:cNvPr id="17448" name="Line 8"/>
          <p:cNvSpPr>
            <a:spLocks noChangeShapeType="1"/>
          </p:cNvSpPr>
          <p:nvPr/>
        </p:nvSpPr>
        <p:spPr bwMode="auto">
          <a:xfrm flipV="1">
            <a:off x="6673012" y="1752600"/>
            <a:ext cx="1270" cy="58173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9" name="Freeform 9"/>
          <p:cNvSpPr>
            <a:spLocks/>
          </p:cNvSpPr>
          <p:nvPr/>
        </p:nvSpPr>
        <p:spPr bwMode="auto">
          <a:xfrm>
            <a:off x="5364428" y="2346789"/>
            <a:ext cx="2649538" cy="3506285"/>
          </a:xfrm>
          <a:custGeom>
            <a:avLst/>
            <a:gdLst>
              <a:gd name="T0" fmla="*/ 187377048 w 1617"/>
              <a:gd name="T1" fmla="*/ 0 h 2139"/>
              <a:gd name="T2" fmla="*/ 268435109 w 1617"/>
              <a:gd name="T3" fmla="*/ 40147444 h 2139"/>
              <a:gd name="T4" fmla="*/ 312318478 w 1617"/>
              <a:gd name="T5" fmla="*/ 123038942 h 2139"/>
              <a:gd name="T6" fmla="*/ 335995881 w 1617"/>
              <a:gd name="T7" fmla="*/ 183973285 h 2139"/>
              <a:gd name="T8" fmla="*/ 359634554 w 1617"/>
              <a:gd name="T9" fmla="*/ 309177428 h 2139"/>
              <a:gd name="T10" fmla="*/ 309003780 w 1617"/>
              <a:gd name="T11" fmla="*/ 441179434 h 2139"/>
              <a:gd name="T12" fmla="*/ 187377048 w 1617"/>
              <a:gd name="T13" fmla="*/ 482269077 h 2139"/>
              <a:gd name="T14" fmla="*/ 48859936 w 1617"/>
              <a:gd name="T15" fmla="*/ 437793347 h 2139"/>
              <a:gd name="T16" fmla="*/ 4966151 w 1617"/>
              <a:gd name="T17" fmla="*/ 258361166 h 2139"/>
              <a:gd name="T18" fmla="*/ 79237427 w 1617"/>
              <a:gd name="T19" fmla="*/ 119611391 h 2139"/>
              <a:gd name="T20" fmla="*/ 106280131 w 1617"/>
              <a:gd name="T21" fmla="*/ 40147444 h 2139"/>
              <a:gd name="T22" fmla="*/ 187377048 w 1617"/>
              <a:gd name="T23" fmla="*/ 0 h 21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17"/>
              <a:gd name="T37" fmla="*/ 0 h 2139"/>
              <a:gd name="T38" fmla="*/ 1617 w 1617"/>
              <a:gd name="T39" fmla="*/ 2139 h 21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17" h="2139">
                <a:moveTo>
                  <a:pt x="832" y="0"/>
                </a:moveTo>
                <a:cubicBezTo>
                  <a:pt x="952" y="0"/>
                  <a:pt x="1100" y="87"/>
                  <a:pt x="1192" y="178"/>
                </a:cubicBezTo>
                <a:cubicBezTo>
                  <a:pt x="1284" y="269"/>
                  <a:pt x="1337" y="439"/>
                  <a:pt x="1387" y="545"/>
                </a:cubicBezTo>
                <a:cubicBezTo>
                  <a:pt x="1437" y="651"/>
                  <a:pt x="1457" y="677"/>
                  <a:pt x="1492" y="815"/>
                </a:cubicBezTo>
                <a:cubicBezTo>
                  <a:pt x="1527" y="953"/>
                  <a:pt x="1617" y="1180"/>
                  <a:pt x="1597" y="1370"/>
                </a:cubicBezTo>
                <a:cubicBezTo>
                  <a:pt x="1577" y="1560"/>
                  <a:pt x="1499" y="1827"/>
                  <a:pt x="1372" y="1955"/>
                </a:cubicBezTo>
                <a:cubicBezTo>
                  <a:pt x="1245" y="2083"/>
                  <a:pt x="1024" y="2139"/>
                  <a:pt x="832" y="2137"/>
                </a:cubicBezTo>
                <a:cubicBezTo>
                  <a:pt x="640" y="2135"/>
                  <a:pt x="352" y="2105"/>
                  <a:pt x="217" y="1940"/>
                </a:cubicBezTo>
                <a:cubicBezTo>
                  <a:pt x="82" y="1775"/>
                  <a:pt x="0" y="1380"/>
                  <a:pt x="22" y="1145"/>
                </a:cubicBezTo>
                <a:cubicBezTo>
                  <a:pt x="44" y="910"/>
                  <a:pt x="277" y="691"/>
                  <a:pt x="352" y="530"/>
                </a:cubicBezTo>
                <a:cubicBezTo>
                  <a:pt x="427" y="369"/>
                  <a:pt x="392" y="266"/>
                  <a:pt x="472" y="178"/>
                </a:cubicBezTo>
                <a:cubicBezTo>
                  <a:pt x="552" y="90"/>
                  <a:pt x="712" y="0"/>
                  <a:pt x="832" y="0"/>
                </a:cubicBezTo>
                <a:close/>
              </a:path>
            </a:pathLst>
          </a:custGeom>
          <a:solidFill>
            <a:srgbClr val="00B0F0"/>
          </a:solidFill>
          <a:ln w="28575">
            <a:solidFill>
              <a:srgbClr val="00B0F0"/>
            </a:solidFill>
            <a:round/>
            <a:headEnd/>
            <a:tailEnd/>
          </a:ln>
        </p:spPr>
        <p:txBody>
          <a:bodyPr/>
          <a:lstStyle/>
          <a:p>
            <a:endParaRPr lang="en-US"/>
          </a:p>
        </p:txBody>
      </p:sp>
      <p:sp>
        <p:nvSpPr>
          <p:cNvPr id="17450" name="Line 10"/>
          <p:cNvSpPr>
            <a:spLocks noChangeShapeType="1"/>
          </p:cNvSpPr>
          <p:nvPr/>
        </p:nvSpPr>
        <p:spPr bwMode="auto">
          <a:xfrm flipH="1">
            <a:off x="6672378" y="2380696"/>
            <a:ext cx="0" cy="3658069"/>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7451" name="Line 11"/>
          <p:cNvSpPr>
            <a:spLocks noChangeShapeType="1"/>
          </p:cNvSpPr>
          <p:nvPr/>
        </p:nvSpPr>
        <p:spPr bwMode="auto">
          <a:xfrm flipV="1">
            <a:off x="6672378" y="5804420"/>
            <a:ext cx="0" cy="35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2" name="Oval 12"/>
          <p:cNvSpPr>
            <a:spLocks noChangeArrowheads="1"/>
          </p:cNvSpPr>
          <p:nvPr/>
        </p:nvSpPr>
        <p:spPr bwMode="auto">
          <a:xfrm>
            <a:off x="5492689" y="4311978"/>
            <a:ext cx="2285727" cy="583640"/>
          </a:xfrm>
          <a:prstGeom prst="ellipse">
            <a:avLst/>
          </a:prstGeom>
          <a:noFill/>
          <a:ln w="19050">
            <a:solidFill>
              <a:schemeClr val="bg1"/>
            </a:solidFill>
            <a:prstDash val="dash"/>
            <a:round/>
            <a:headEnd/>
            <a:tailEnd/>
          </a:ln>
        </p:spPr>
        <p:txBody>
          <a:bodyPr/>
          <a:lstStyle/>
          <a:p>
            <a:endParaRPr lang="en-US"/>
          </a:p>
        </p:txBody>
      </p:sp>
      <p:sp>
        <p:nvSpPr>
          <p:cNvPr id="17453" name="Text Box 13"/>
          <p:cNvSpPr txBox="1">
            <a:spLocks noChangeArrowheads="1"/>
          </p:cNvSpPr>
          <p:nvPr/>
        </p:nvSpPr>
        <p:spPr bwMode="auto">
          <a:xfrm>
            <a:off x="7017155" y="4762254"/>
            <a:ext cx="533591" cy="55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m</a:t>
            </a:r>
            <a:r>
              <a:rPr lang="en-US" sz="2400" baseline="-250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i</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17442" name="Line 15"/>
          <p:cNvSpPr>
            <a:spLocks noChangeShapeType="1"/>
          </p:cNvSpPr>
          <p:nvPr/>
        </p:nvSpPr>
        <p:spPr bwMode="auto">
          <a:xfrm flipV="1">
            <a:off x="6671418" y="2590799"/>
            <a:ext cx="2863" cy="196818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3" name="Line 16"/>
          <p:cNvSpPr>
            <a:spLocks noChangeShapeType="1"/>
          </p:cNvSpPr>
          <p:nvPr/>
        </p:nvSpPr>
        <p:spPr bwMode="auto">
          <a:xfrm flipV="1">
            <a:off x="6673321" y="3280291"/>
            <a:ext cx="1270" cy="1275521"/>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4" name="Line 17"/>
          <p:cNvSpPr>
            <a:spLocks noChangeShapeType="1"/>
          </p:cNvSpPr>
          <p:nvPr/>
        </p:nvSpPr>
        <p:spPr bwMode="auto">
          <a:xfrm flipV="1">
            <a:off x="6673321" y="3698693"/>
            <a:ext cx="1270" cy="88442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5" name="Line 18"/>
          <p:cNvSpPr>
            <a:spLocks noChangeShapeType="1"/>
          </p:cNvSpPr>
          <p:nvPr/>
        </p:nvSpPr>
        <p:spPr bwMode="auto">
          <a:xfrm flipH="1" flipV="1">
            <a:off x="6672689" y="3999638"/>
            <a:ext cx="0" cy="562524"/>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7417" name="Object 19"/>
          <p:cNvGraphicFramePr>
            <a:graphicFrameLocks noChangeAspect="1"/>
          </p:cNvGraphicFramePr>
          <p:nvPr>
            <p:extLst>
              <p:ext uri="{D42A27DB-BD31-4B8C-83A1-F6EECF244321}">
                <p14:modId xmlns:p14="http://schemas.microsoft.com/office/powerpoint/2010/main" val="2721370357"/>
              </p:ext>
            </p:extLst>
          </p:nvPr>
        </p:nvGraphicFramePr>
        <p:xfrm>
          <a:off x="6361701" y="3206750"/>
          <a:ext cx="239954" cy="344753"/>
        </p:xfrm>
        <a:graphic>
          <a:graphicData uri="http://schemas.openxmlformats.org/presentationml/2006/ole">
            <mc:AlternateContent xmlns:mc="http://schemas.openxmlformats.org/markup-compatibility/2006">
              <mc:Choice xmlns:v="urn:schemas-microsoft-com:vml" Requires="v">
                <p:oleObj name="Equation" r:id="rId5" imgW="152280" imgH="215640" progId="">
                  <p:embed/>
                </p:oleObj>
              </mc:Choice>
              <mc:Fallback>
                <p:oleObj name="Equation" r:id="rId5" imgW="152280" imgH="2156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701" y="3206750"/>
                        <a:ext cx="239954" cy="3447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8" name="Object 20"/>
          <p:cNvGraphicFramePr>
            <a:graphicFrameLocks noChangeAspect="1"/>
          </p:cNvGraphicFramePr>
          <p:nvPr>
            <p:extLst>
              <p:ext uri="{D42A27DB-BD31-4B8C-83A1-F6EECF244321}">
                <p14:modId xmlns:p14="http://schemas.microsoft.com/office/powerpoint/2010/main" val="1036915823"/>
              </p:ext>
            </p:extLst>
          </p:nvPr>
        </p:nvGraphicFramePr>
        <p:xfrm>
          <a:off x="6337705" y="3864500"/>
          <a:ext cx="254554" cy="397450"/>
        </p:xfrm>
        <a:graphic>
          <a:graphicData uri="http://schemas.openxmlformats.org/presentationml/2006/ole">
            <mc:AlternateContent xmlns:mc="http://schemas.openxmlformats.org/markup-compatibility/2006">
              <mc:Choice xmlns:v="urn:schemas-microsoft-com:vml" Requires="v">
                <p:oleObj name="Equation" r:id="rId7" imgW="152280" imgH="241200" progId="">
                  <p:embed/>
                </p:oleObj>
              </mc:Choice>
              <mc:Fallback>
                <p:oleObj name="Equation" r:id="rId7" imgW="152280" imgH="241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7705" y="3864500"/>
                        <a:ext cx="254554" cy="39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9" name="Object 21"/>
          <p:cNvGraphicFramePr>
            <a:graphicFrameLocks noChangeAspect="1"/>
          </p:cNvGraphicFramePr>
          <p:nvPr>
            <p:extLst>
              <p:ext uri="{D42A27DB-BD31-4B8C-83A1-F6EECF244321}">
                <p14:modId xmlns:p14="http://schemas.microsoft.com/office/powerpoint/2010/main" val="2418121683"/>
              </p:ext>
            </p:extLst>
          </p:nvPr>
        </p:nvGraphicFramePr>
        <p:xfrm>
          <a:off x="6757117" y="2498725"/>
          <a:ext cx="380879" cy="380942"/>
        </p:xfrm>
        <a:graphic>
          <a:graphicData uri="http://schemas.openxmlformats.org/presentationml/2006/ole">
            <mc:AlternateContent xmlns:mc="http://schemas.openxmlformats.org/markup-compatibility/2006">
              <mc:Choice xmlns:v="urn:schemas-microsoft-com:vml" Requires="v">
                <p:oleObj name="Equation" r:id="rId9" imgW="203040" imgH="203040" progId="">
                  <p:embed/>
                </p:oleObj>
              </mc:Choice>
              <mc:Fallback>
                <p:oleObj name="Equation" r:id="rId9" imgW="203040" imgH="20304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7117" y="2498725"/>
                        <a:ext cx="380879" cy="380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20" name="Object 22"/>
          <p:cNvGraphicFramePr>
            <a:graphicFrameLocks noChangeAspect="1"/>
          </p:cNvGraphicFramePr>
          <p:nvPr>
            <p:extLst>
              <p:ext uri="{D42A27DB-BD31-4B8C-83A1-F6EECF244321}">
                <p14:modId xmlns:p14="http://schemas.microsoft.com/office/powerpoint/2010/main" val="1355550129"/>
              </p:ext>
            </p:extLst>
          </p:nvPr>
        </p:nvGraphicFramePr>
        <p:xfrm>
          <a:off x="6720069" y="3559017"/>
          <a:ext cx="297086" cy="422211"/>
        </p:xfrm>
        <a:graphic>
          <a:graphicData uri="http://schemas.openxmlformats.org/presentationml/2006/ole">
            <mc:AlternateContent xmlns:mc="http://schemas.openxmlformats.org/markup-compatibility/2006">
              <mc:Choice xmlns:v="urn:schemas-microsoft-com:vml" Requires="v">
                <p:oleObj name="Equation" r:id="rId11" imgW="177480" imgH="253800" progId="">
                  <p:embed/>
                </p:oleObj>
              </mc:Choice>
              <mc:Fallback>
                <p:oleObj name="Equation" r:id="rId11" imgW="177480" imgH="2538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20069" y="3559017"/>
                        <a:ext cx="297086" cy="422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41" name="Line 24"/>
          <p:cNvSpPr>
            <a:spLocks noChangeShapeType="1"/>
          </p:cNvSpPr>
          <p:nvPr/>
        </p:nvSpPr>
        <p:spPr bwMode="auto">
          <a:xfrm>
            <a:off x="6671419" y="4603798"/>
            <a:ext cx="544377" cy="232520"/>
          </a:xfrm>
          <a:prstGeom prst="line">
            <a:avLst/>
          </a:prstGeom>
          <a:noFill/>
          <a:ln w="254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graphicFrame>
        <p:nvGraphicFramePr>
          <p:cNvPr id="17416" name="Object 25"/>
          <p:cNvGraphicFramePr>
            <a:graphicFrameLocks noChangeAspect="1"/>
          </p:cNvGraphicFramePr>
          <p:nvPr>
            <p:extLst>
              <p:ext uri="{D42A27DB-BD31-4B8C-83A1-F6EECF244321}">
                <p14:modId xmlns:p14="http://schemas.microsoft.com/office/powerpoint/2010/main" val="3801977278"/>
              </p:ext>
            </p:extLst>
          </p:nvPr>
        </p:nvGraphicFramePr>
        <p:xfrm>
          <a:off x="7061161" y="4386263"/>
          <a:ext cx="280035" cy="397765"/>
        </p:xfrm>
        <a:graphic>
          <a:graphicData uri="http://schemas.openxmlformats.org/presentationml/2006/ole">
            <mc:AlternateContent xmlns:mc="http://schemas.openxmlformats.org/markup-compatibility/2006">
              <mc:Choice xmlns:v="urn:schemas-microsoft-com:vml" Requires="v">
                <p:oleObj name="Equation" r:id="rId13" imgW="177480" imgH="253800" progId="">
                  <p:embed/>
                </p:oleObj>
              </mc:Choice>
              <mc:Fallback>
                <p:oleObj name="Equation" r:id="rId13" imgW="177480" imgH="25380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1161" y="4386263"/>
                        <a:ext cx="280035" cy="397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40" name="Line 28"/>
          <p:cNvSpPr>
            <a:spLocks noChangeShapeType="1"/>
          </p:cNvSpPr>
          <p:nvPr/>
        </p:nvSpPr>
        <p:spPr bwMode="auto">
          <a:xfrm flipV="1">
            <a:off x="7255496" y="4495800"/>
            <a:ext cx="1583704" cy="355368"/>
          </a:xfrm>
          <a:prstGeom prst="line">
            <a:avLst/>
          </a:prstGeom>
          <a:noFill/>
          <a:ln w="3810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graphicFrame>
        <p:nvGraphicFramePr>
          <p:cNvPr id="17414" name="Object 29"/>
          <p:cNvGraphicFramePr>
            <a:graphicFrameLocks noChangeAspect="1"/>
          </p:cNvGraphicFramePr>
          <p:nvPr>
            <p:extLst>
              <p:ext uri="{D42A27DB-BD31-4B8C-83A1-F6EECF244321}">
                <p14:modId xmlns:p14="http://schemas.microsoft.com/office/powerpoint/2010/main" val="3828404674"/>
              </p:ext>
            </p:extLst>
          </p:nvPr>
        </p:nvGraphicFramePr>
        <p:xfrm>
          <a:off x="8342260" y="3854900"/>
          <a:ext cx="401955" cy="572006"/>
        </p:xfrm>
        <a:graphic>
          <a:graphicData uri="http://schemas.openxmlformats.org/presentationml/2006/ole">
            <mc:AlternateContent xmlns:mc="http://schemas.openxmlformats.org/markup-compatibility/2006">
              <mc:Choice xmlns:v="urn:schemas-microsoft-com:vml" Requires="v">
                <p:oleObj name="Equation" r:id="rId15" imgW="177480" imgH="253800" progId="">
                  <p:embed/>
                </p:oleObj>
              </mc:Choice>
              <mc:Fallback>
                <p:oleObj name="Equation" r:id="rId15" imgW="177480" imgH="2538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2260" y="3854900"/>
                        <a:ext cx="401955" cy="5720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5" name="Object 30"/>
          <p:cNvGraphicFramePr>
            <a:graphicFrameLocks noChangeAspect="1"/>
          </p:cNvGraphicFramePr>
          <p:nvPr>
            <p:extLst>
              <p:ext uri="{D42A27DB-BD31-4B8C-83A1-F6EECF244321}">
                <p14:modId xmlns:p14="http://schemas.microsoft.com/office/powerpoint/2010/main" val="1019735453"/>
              </p:ext>
            </p:extLst>
          </p:nvPr>
        </p:nvGraphicFramePr>
        <p:xfrm>
          <a:off x="8221293" y="4709681"/>
          <a:ext cx="321945" cy="457605"/>
        </p:xfrm>
        <a:graphic>
          <a:graphicData uri="http://schemas.openxmlformats.org/presentationml/2006/ole">
            <mc:AlternateContent xmlns:mc="http://schemas.openxmlformats.org/markup-compatibility/2006">
              <mc:Choice xmlns:v="urn:schemas-microsoft-com:vml" Requires="v">
                <p:oleObj name="Equation" r:id="rId17" imgW="177480" imgH="253800" progId="">
                  <p:embed/>
                </p:oleObj>
              </mc:Choice>
              <mc:Fallback>
                <p:oleObj name="Equation" r:id="rId17" imgW="177480" imgH="253800"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1293" y="4709681"/>
                        <a:ext cx="321945" cy="4576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31"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743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7435" name="Rectangle 1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 name="Oval 46"/>
          <p:cNvSpPr/>
          <p:nvPr/>
        </p:nvSpPr>
        <p:spPr>
          <a:xfrm>
            <a:off x="6639669" y="4570496"/>
            <a:ext cx="54000" cy="54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Box 13"/>
          <p:cNvSpPr txBox="1">
            <a:spLocks noChangeArrowheads="1"/>
          </p:cNvSpPr>
          <p:nvPr/>
        </p:nvSpPr>
        <p:spPr bwMode="auto">
          <a:xfrm>
            <a:off x="6268046" y="4361956"/>
            <a:ext cx="393873" cy="44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O</a:t>
            </a:r>
          </a:p>
        </p:txBody>
      </p:sp>
      <p:sp>
        <p:nvSpPr>
          <p:cNvPr id="49" name="Line 17"/>
          <p:cNvSpPr>
            <a:spLocks noChangeShapeType="1"/>
          </p:cNvSpPr>
          <p:nvPr/>
        </p:nvSpPr>
        <p:spPr bwMode="auto">
          <a:xfrm flipV="1">
            <a:off x="7236446" y="4600085"/>
            <a:ext cx="1069354" cy="26044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 name="Oval 4"/>
          <p:cNvSpPr/>
          <p:nvPr/>
        </p:nvSpPr>
        <p:spPr>
          <a:xfrm>
            <a:off x="7201496" y="4829968"/>
            <a:ext cx="54000" cy="54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43540" y="2946452"/>
            <a:ext cx="5562600" cy="88653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just">
              <a:buFont typeface="Wingdings" pitchFamily="2" charset="2"/>
              <a:buChar char="Ø"/>
              <a:defRPr/>
            </a:pP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Mômen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động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lượng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của</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vật</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rắn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đối</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với</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trục</a:t>
            </a:r>
            <a:r>
              <a:rPr lang="en-US" sz="2800" b="1" dirty="0">
                <a:solidFill>
                  <a:srgbClr val="0070C0"/>
                </a:solidFill>
                <a:latin typeface="Times New Roman" pitchFamily="18" charset="0"/>
                <a:cs typeface="Times New Roman" pitchFamily="18" charset="0"/>
              </a:rPr>
              <a:t> quay: </a:t>
            </a:r>
          </a:p>
        </p:txBody>
      </p:sp>
      <p:graphicFrame>
        <p:nvGraphicFramePr>
          <p:cNvPr id="13" name="Object 12"/>
          <p:cNvGraphicFramePr>
            <a:graphicFrameLocks noChangeAspect="1"/>
          </p:cNvGraphicFramePr>
          <p:nvPr>
            <p:extLst>
              <p:ext uri="{D42A27DB-BD31-4B8C-83A1-F6EECF244321}">
                <p14:modId xmlns:p14="http://schemas.microsoft.com/office/powerpoint/2010/main" val="3520975099"/>
              </p:ext>
            </p:extLst>
          </p:nvPr>
        </p:nvGraphicFramePr>
        <p:xfrm>
          <a:off x="1089690" y="3780941"/>
          <a:ext cx="3670300" cy="1092200"/>
        </p:xfrm>
        <a:graphic>
          <a:graphicData uri="http://schemas.openxmlformats.org/presentationml/2006/ole">
            <mc:AlternateContent xmlns:mc="http://schemas.openxmlformats.org/markup-compatibility/2006">
              <mc:Choice xmlns:v="urn:schemas-microsoft-com:vml" Requires="v">
                <p:oleObj name="Equation" r:id="rId19" imgW="1434960" imgH="431640" progId="Equation.3">
                  <p:embed/>
                </p:oleObj>
              </mc:Choice>
              <mc:Fallback>
                <p:oleObj name="Equation" r:id="rId19" imgW="1434960" imgH="431640" progId="Equation.3">
                  <p:embed/>
                  <p:pic>
                    <p:nvPicPr>
                      <p:cNvPr id="0" name=""/>
                      <p:cNvPicPr>
                        <a:picLocks noChangeAspect="1" noChangeArrowheads="1"/>
                      </p:cNvPicPr>
                      <p:nvPr/>
                    </p:nvPicPr>
                    <p:blipFill>
                      <a:blip r:embed="rId20"/>
                      <a:srcRect/>
                      <a:stretch>
                        <a:fillRect/>
                      </a:stretch>
                    </p:blipFill>
                    <p:spPr bwMode="auto">
                      <a:xfrm>
                        <a:off x="1089690" y="3780941"/>
                        <a:ext cx="36703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Rectangle 51"/>
          <p:cNvSpPr/>
          <p:nvPr/>
        </p:nvSpPr>
        <p:spPr>
          <a:xfrm>
            <a:off x="143540" y="4739663"/>
            <a:ext cx="5704367" cy="6178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just">
              <a:buFont typeface="Wingdings" pitchFamily="2" charset="2"/>
              <a:buChar char="Ø"/>
              <a:defRPr/>
            </a:pPr>
            <a:r>
              <a:rPr lang="en-US" sz="2800" b="1">
                <a:solidFill>
                  <a:srgbClr val="0070C0"/>
                </a:solidFill>
                <a:latin typeface="Times New Roman" pitchFamily="18" charset="0"/>
                <a:cs typeface="Times New Roman" pitchFamily="18" charset="0"/>
              </a:rPr>
              <a:t>Độ lớn:</a:t>
            </a:r>
          </a:p>
        </p:txBody>
      </p:sp>
      <p:graphicFrame>
        <p:nvGraphicFramePr>
          <p:cNvPr id="53" name="Object 52"/>
          <p:cNvGraphicFramePr>
            <a:graphicFrameLocks noChangeAspect="1"/>
          </p:cNvGraphicFramePr>
          <p:nvPr>
            <p:extLst>
              <p:ext uri="{D42A27DB-BD31-4B8C-83A1-F6EECF244321}">
                <p14:modId xmlns:p14="http://schemas.microsoft.com/office/powerpoint/2010/main" val="4274822252"/>
              </p:ext>
            </p:extLst>
          </p:nvPr>
        </p:nvGraphicFramePr>
        <p:xfrm>
          <a:off x="164805" y="5401376"/>
          <a:ext cx="5781675" cy="1157288"/>
        </p:xfrm>
        <a:graphic>
          <a:graphicData uri="http://schemas.openxmlformats.org/presentationml/2006/ole">
            <mc:AlternateContent xmlns:mc="http://schemas.openxmlformats.org/markup-compatibility/2006">
              <mc:Choice xmlns:v="urn:schemas-microsoft-com:vml" Requires="v">
                <p:oleObj name="Equation" r:id="rId21" imgW="2260440" imgH="457200" progId="Equation.3">
                  <p:embed/>
                </p:oleObj>
              </mc:Choice>
              <mc:Fallback>
                <p:oleObj name="Equation" r:id="rId21" imgW="2260440" imgH="457200" progId="Equation.3">
                  <p:embed/>
                  <p:pic>
                    <p:nvPicPr>
                      <p:cNvPr id="0" name=""/>
                      <p:cNvPicPr>
                        <a:picLocks noChangeAspect="1" noChangeArrowheads="1"/>
                      </p:cNvPicPr>
                      <p:nvPr/>
                    </p:nvPicPr>
                    <p:blipFill>
                      <a:blip r:embed="rId22"/>
                      <a:srcRect/>
                      <a:stretch>
                        <a:fillRect/>
                      </a:stretch>
                    </p:blipFill>
                    <p:spPr bwMode="auto">
                      <a:xfrm>
                        <a:off x="164805" y="5401376"/>
                        <a:ext cx="578167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1268138"/>
      </p:ext>
    </p:extLst>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1400" b="1">
                <a:solidFill>
                  <a:srgbClr val="7030A0"/>
                </a:solidFill>
                <a:latin typeface="Times New Roman" pitchFamily="18" charset="0"/>
                <a:cs typeface="Times New Roman" pitchFamily="18" charset="0"/>
              </a:rPr>
              <a:t>PHƯƠNG TRÌNH CƠ BẢN CỦA VẬT RẮN QUAY QUANH TRỤC CỐ ĐỊNH</a:t>
            </a:r>
            <a:endParaRPr lang="en-US" sz="1400" b="1">
              <a:solidFill>
                <a:srgbClr val="7030A0"/>
              </a:solidFill>
              <a:latin typeface="Times New Roman" pitchFamily="18" charset="0"/>
              <a:cs typeface="Times New Roman" pitchFamily="18" charset="0"/>
            </a:endParaRPr>
          </a:p>
        </p:txBody>
      </p:sp>
      <p:sp>
        <p:nvSpPr>
          <p:cNvPr id="4" name="Rectangle 3"/>
          <p:cNvSpPr/>
          <p:nvPr/>
        </p:nvSpPr>
        <p:spPr>
          <a:xfrm>
            <a:off x="228600" y="2209800"/>
            <a:ext cx="8763000" cy="685800"/>
          </a:xfrm>
          <a:prstGeom prst="rect">
            <a:avLst/>
          </a:prstGeom>
          <a:ln/>
        </p:spPr>
        <p:style>
          <a:lnRef idx="0">
            <a:schemeClr val="accent1"/>
          </a:lnRef>
          <a:fillRef idx="3">
            <a:schemeClr val="accent1"/>
          </a:fillRef>
          <a:effectRef idx="3">
            <a:schemeClr val="accent1"/>
          </a:effectRef>
          <a:fontRef idx="minor">
            <a:schemeClr val="lt1"/>
          </a:fontRef>
        </p:style>
        <p:txBody>
          <a:bodyPr anchor="ctr"/>
          <a:lstStyle/>
          <a:p>
            <a:pPr marL="0" lvl="1" algn="ctr">
              <a:defRPr/>
            </a:pPr>
            <a:r>
              <a:rPr lang="en-US" sz="32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Mômen quán tính của vật rắn đối với trục quay</a:t>
            </a:r>
          </a:p>
        </p:txBody>
      </p:sp>
      <p:graphicFrame>
        <p:nvGraphicFramePr>
          <p:cNvPr id="19461" name="Object 1"/>
          <p:cNvGraphicFramePr>
            <a:graphicFrameLocks noChangeAspect="1"/>
          </p:cNvGraphicFramePr>
          <p:nvPr>
            <p:extLst>
              <p:ext uri="{D42A27DB-BD31-4B8C-83A1-F6EECF244321}">
                <p14:modId xmlns:p14="http://schemas.microsoft.com/office/powerpoint/2010/main" val="1127902579"/>
              </p:ext>
            </p:extLst>
          </p:nvPr>
        </p:nvGraphicFramePr>
        <p:xfrm>
          <a:off x="4191000" y="3257550"/>
          <a:ext cx="2263775" cy="1181100"/>
        </p:xfrm>
        <a:graphic>
          <a:graphicData uri="http://schemas.openxmlformats.org/presentationml/2006/ole">
            <mc:AlternateContent xmlns:mc="http://schemas.openxmlformats.org/markup-compatibility/2006">
              <mc:Choice xmlns:v="urn:schemas-microsoft-com:vml" Requires="v">
                <p:oleObj name="Equation" r:id="rId3" imgW="799920" imgH="431640" progId="Equation.3">
                  <p:embed/>
                </p:oleObj>
              </mc:Choice>
              <mc:Fallback>
                <p:oleObj name="Equation" r:id="rId3" imgW="799920" imgH="431640" progId="Equation.3">
                  <p:embed/>
                  <p:pic>
                    <p:nvPicPr>
                      <p:cNvPr id="0" name=""/>
                      <p:cNvPicPr>
                        <a:picLocks noChangeAspect="1" noChangeArrowheads="1"/>
                      </p:cNvPicPr>
                      <p:nvPr/>
                    </p:nvPicPr>
                    <p:blipFill>
                      <a:blip r:embed="rId4"/>
                      <a:srcRect/>
                      <a:stretch>
                        <a:fillRect/>
                      </a:stretch>
                    </p:blipFill>
                    <p:spPr bwMode="auto">
                      <a:xfrm>
                        <a:off x="4191000" y="3257550"/>
                        <a:ext cx="2263775"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1143000" y="1045534"/>
            <a:ext cx="1752600" cy="6858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marL="0" lvl="1" indent="457200" algn="just">
              <a:defRPr/>
            </a:pPr>
            <a:r>
              <a:rPr lang="en-US" sz="3200" b="1">
                <a:solidFill>
                  <a:srgbClr val="0070C0"/>
                </a:solidFill>
                <a:latin typeface="Times New Roman" pitchFamily="18" charset="0"/>
                <a:cs typeface="Times New Roman" pitchFamily="18" charset="0"/>
              </a:rPr>
              <a:t>Vậy:</a:t>
            </a:r>
          </a:p>
        </p:txBody>
      </p:sp>
      <p:graphicFrame>
        <p:nvGraphicFramePr>
          <p:cNvPr id="19460" name="Object 2"/>
          <p:cNvGraphicFramePr>
            <a:graphicFrameLocks noChangeAspect="1"/>
          </p:cNvGraphicFramePr>
          <p:nvPr>
            <p:extLst>
              <p:ext uri="{D42A27DB-BD31-4B8C-83A1-F6EECF244321}">
                <p14:modId xmlns:p14="http://schemas.microsoft.com/office/powerpoint/2010/main" val="1007826132"/>
              </p:ext>
            </p:extLst>
          </p:nvPr>
        </p:nvGraphicFramePr>
        <p:xfrm>
          <a:off x="3810000" y="1054799"/>
          <a:ext cx="1524000" cy="658813"/>
        </p:xfrm>
        <a:graphic>
          <a:graphicData uri="http://schemas.openxmlformats.org/presentationml/2006/ole">
            <mc:AlternateContent xmlns:mc="http://schemas.openxmlformats.org/markup-compatibility/2006">
              <mc:Choice xmlns:v="urn:schemas-microsoft-com:vml" Requires="v">
                <p:oleObj name="Equation" r:id="rId5" imgW="482400" imgH="215640" progId="Equation.3">
                  <p:embed/>
                </p:oleObj>
              </mc:Choice>
              <mc:Fallback>
                <p:oleObj name="Equation" r:id="rId5" imgW="482400" imgH="215640" progId="Equation.3">
                  <p:embed/>
                  <p:pic>
                    <p:nvPicPr>
                      <p:cNvPr id="0" name=""/>
                      <p:cNvPicPr>
                        <a:picLocks noChangeAspect="1" noChangeArrowheads="1"/>
                      </p:cNvPicPr>
                      <p:nvPr/>
                    </p:nvPicPr>
                    <p:blipFill>
                      <a:blip r:embed="rId6"/>
                      <a:srcRect/>
                      <a:stretch>
                        <a:fillRect/>
                      </a:stretch>
                    </p:blipFill>
                    <p:spPr bwMode="auto">
                      <a:xfrm>
                        <a:off x="3810000" y="1054799"/>
                        <a:ext cx="1524000" cy="658813"/>
                      </a:xfrm>
                      <a:prstGeom prst="rect">
                        <a:avLst/>
                      </a:prstGeom>
                      <a:noFill/>
                      <a:ln w="38100">
                        <a:solidFill>
                          <a:srgbClr val="7030A0"/>
                        </a:solidFill>
                      </a:ln>
                    </p:spPr>
                  </p:pic>
                </p:oleObj>
              </mc:Fallback>
            </mc:AlternateContent>
          </a:graphicData>
        </a:graphic>
      </p:graphicFrame>
      <p:sp>
        <p:nvSpPr>
          <p:cNvPr id="17" name="Rectangle 16"/>
          <p:cNvSpPr/>
          <p:nvPr/>
        </p:nvSpPr>
        <p:spPr>
          <a:xfrm>
            <a:off x="257396" y="3473301"/>
            <a:ext cx="3523807" cy="6858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lvl="1" indent="-457200" algn="just">
              <a:buFont typeface="Wingdings" pitchFamily="2" charset="2"/>
              <a:buChar char="Ø"/>
              <a:defRPr/>
            </a:pPr>
            <a:r>
              <a:rPr lang="en-US" sz="3200" b="1" u="sng">
                <a:solidFill>
                  <a:srgbClr val="0070C0"/>
                </a:solidFill>
                <a:latin typeface="Times New Roman" pitchFamily="18" charset="0"/>
                <a:cs typeface="Times New Roman" pitchFamily="18" charset="0"/>
              </a:rPr>
              <a:t>Công thức</a:t>
            </a:r>
            <a:r>
              <a:rPr lang="en-US" sz="3200" b="1">
                <a:solidFill>
                  <a:srgbClr val="0070C0"/>
                </a:solidFill>
                <a:latin typeface="Times New Roman" pitchFamily="18" charset="0"/>
                <a:cs typeface="Times New Roman" pitchFamily="18" charset="0"/>
              </a:rPr>
              <a:t>:</a:t>
            </a:r>
          </a:p>
        </p:txBody>
      </p:sp>
      <p:sp>
        <p:nvSpPr>
          <p:cNvPr id="18" name="Rectangle 17"/>
          <p:cNvSpPr/>
          <p:nvPr/>
        </p:nvSpPr>
        <p:spPr>
          <a:xfrm>
            <a:off x="237903" y="4419600"/>
            <a:ext cx="8677497" cy="23622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marL="0" lvl="1" indent="542925" algn="just">
              <a:buFont typeface="Wingdings" pitchFamily="2" charset="2"/>
              <a:buChar char="Ø"/>
              <a:defRPr/>
            </a:pPr>
            <a:r>
              <a:rPr lang="en-US" sz="3200" b="1" u="sng">
                <a:solidFill>
                  <a:srgbClr val="0070C0"/>
                </a:solidFill>
                <a:latin typeface="Times New Roman" pitchFamily="18" charset="0"/>
                <a:cs typeface="Times New Roman" pitchFamily="18" charset="0"/>
              </a:rPr>
              <a:t>Ý nghĩa</a:t>
            </a:r>
            <a:r>
              <a:rPr lang="en-US" sz="3200" b="1">
                <a:solidFill>
                  <a:srgbClr val="0070C0"/>
                </a:solidFill>
                <a:latin typeface="Times New Roman" pitchFamily="18" charset="0"/>
                <a:cs typeface="Times New Roman" pitchFamily="18" charset="0"/>
              </a:rPr>
              <a:t>: là đại lượng vật lý đặc trưng cho mức quán tính của các vật thể trong chuyển động quay, tương tự khối lượng trong chuyển động thẳng.</a:t>
            </a:r>
          </a:p>
        </p:txBody>
      </p:sp>
    </p:spTree>
    <p:extLst>
      <p:ext uri="{BB962C8B-B14F-4D97-AF65-F5344CB8AC3E}">
        <p14:creationId xmlns:p14="http://schemas.microsoft.com/office/powerpoint/2010/main" val="3287230278"/>
      </p:ext>
    </p:extLst>
  </p:cSld>
  <p:clrMapOvr>
    <a:masterClrMapping/>
  </p:clrMapOvr>
  <p:transition>
    <p:plu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22" descr="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1400" b="1" dirty="0">
                <a:solidFill>
                  <a:srgbClr val="7030A0"/>
                </a:solidFill>
                <a:latin typeface="Times New Roman" pitchFamily="18" charset="0"/>
                <a:cs typeface="Times New Roman" pitchFamily="18" charset="0"/>
              </a:rPr>
              <a:t>PHƯƠNG TRÌNH CƠ BẢN CỦA VẬT RẮN QUAY QUANH TRỤC CỐ ĐỊNH</a:t>
            </a:r>
            <a:endParaRPr lang="en-US" sz="1400" b="1" dirty="0">
              <a:solidFill>
                <a:srgbClr val="7030A0"/>
              </a:solidFill>
              <a:latin typeface="Times New Roman" pitchFamily="18" charset="0"/>
              <a:cs typeface="Times New Roman" pitchFamily="18" charset="0"/>
            </a:endParaRPr>
          </a:p>
        </p:txBody>
      </p:sp>
      <p:sp>
        <p:nvSpPr>
          <p:cNvPr id="4" name="Rectangle 3"/>
          <p:cNvSpPr/>
          <p:nvPr/>
        </p:nvSpPr>
        <p:spPr>
          <a:xfrm>
            <a:off x="0" y="342900"/>
            <a:ext cx="9144000" cy="800100"/>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pt-BR"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3</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Véctơ</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mômen</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lực</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đối</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với</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trục</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quay</a:t>
            </a:r>
          </a:p>
        </p:txBody>
      </p:sp>
      <p:sp>
        <p:nvSpPr>
          <p:cNvPr id="14" name="Rectangle 13"/>
          <p:cNvSpPr/>
          <p:nvPr/>
        </p:nvSpPr>
        <p:spPr bwMode="auto">
          <a:xfrm>
            <a:off x="304800" y="4424160"/>
            <a:ext cx="8483600" cy="8382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1813">
              <a:buFont typeface="Wingdings" pitchFamily="2" charset="2"/>
              <a:buChar char="§"/>
              <a:defRPr/>
            </a:pPr>
            <a:r>
              <a:rPr lang="en-US" sz="3200" b="1" dirty="0" err="1">
                <a:solidFill>
                  <a:srgbClr val="0070C0"/>
                </a:solidFill>
                <a:latin typeface="Times New Roman" pitchFamily="18" charset="0"/>
                <a:cs typeface="Times New Roman" pitchFamily="18" charset="0"/>
              </a:rPr>
              <a:t>Độ</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lớn</a:t>
            </a:r>
            <a:r>
              <a:rPr lang="en-US" sz="3200" b="1" dirty="0">
                <a:solidFill>
                  <a:srgbClr val="0070C0"/>
                </a:solidFill>
                <a:latin typeface="Times New Roman" pitchFamily="18" charset="0"/>
                <a:cs typeface="Times New Roman" pitchFamily="18" charset="0"/>
              </a:rPr>
              <a:t>: </a:t>
            </a:r>
            <a:endParaRPr lang="en-US" sz="3200" b="1" baseline="-25000" dirty="0">
              <a:solidFill>
                <a:schemeClr val="tx1"/>
              </a:solidFill>
              <a:latin typeface="Times New Roman" pitchFamily="18" charset="0"/>
              <a:cs typeface="Times New Roman" pitchFamily="18" charset="0"/>
            </a:endParaRPr>
          </a:p>
        </p:txBody>
      </p:sp>
      <p:graphicFrame>
        <p:nvGraphicFramePr>
          <p:cNvPr id="20483" name="Object 8"/>
          <p:cNvGraphicFramePr>
            <a:graphicFrameLocks noChangeAspect="1"/>
          </p:cNvGraphicFramePr>
          <p:nvPr>
            <p:extLst>
              <p:ext uri="{D42A27DB-BD31-4B8C-83A1-F6EECF244321}">
                <p14:modId xmlns:p14="http://schemas.microsoft.com/office/powerpoint/2010/main" val="2418452039"/>
              </p:ext>
            </p:extLst>
          </p:nvPr>
        </p:nvGraphicFramePr>
        <p:xfrm>
          <a:off x="3573462" y="4563476"/>
          <a:ext cx="1692275" cy="584200"/>
        </p:xfrm>
        <a:graphic>
          <a:graphicData uri="http://schemas.openxmlformats.org/presentationml/2006/ole">
            <mc:AlternateContent xmlns:mc="http://schemas.openxmlformats.org/markup-compatibility/2006">
              <mc:Choice xmlns:v="urn:schemas-microsoft-com:vml" Requires="v">
                <p:oleObj name="Equation" r:id="rId4" imgW="634680" imgH="215640" progId="Equation.3">
                  <p:embed/>
                </p:oleObj>
              </mc:Choice>
              <mc:Fallback>
                <p:oleObj name="Equation" r:id="rId4" imgW="634680" imgH="215640" progId="Equation.3">
                  <p:embed/>
                  <p:pic>
                    <p:nvPicPr>
                      <p:cNvPr id="0" name="Object 8"/>
                      <p:cNvPicPr>
                        <a:picLocks noChangeAspect="1" noChangeArrowheads="1"/>
                      </p:cNvPicPr>
                      <p:nvPr/>
                    </p:nvPicPr>
                    <p:blipFill>
                      <a:blip r:embed="rId5"/>
                      <a:srcRect/>
                      <a:stretch>
                        <a:fillRect/>
                      </a:stretch>
                    </p:blipFill>
                    <p:spPr bwMode="auto">
                      <a:xfrm>
                        <a:off x="3573462" y="4563476"/>
                        <a:ext cx="1692275"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bwMode="auto">
          <a:xfrm>
            <a:off x="177800" y="1274364"/>
            <a:ext cx="8763000" cy="13335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1813">
              <a:defRPr/>
            </a:pPr>
            <a:r>
              <a:rPr lang="en-US" sz="3200" b="1" dirty="0" err="1">
                <a:solidFill>
                  <a:srgbClr val="0070C0"/>
                </a:solidFill>
                <a:latin typeface="Times New Roman" pitchFamily="18" charset="0"/>
                <a:cs typeface="Times New Roman" pitchFamily="18" charset="0"/>
              </a:rPr>
              <a:t>Véctơ</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mômen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lực</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đối</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với</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trục</a:t>
            </a:r>
            <a:r>
              <a:rPr lang="en-US" sz="3200" b="1" dirty="0">
                <a:solidFill>
                  <a:srgbClr val="0070C0"/>
                </a:solidFill>
                <a:latin typeface="Times New Roman" pitchFamily="18" charset="0"/>
                <a:cs typeface="Times New Roman" pitchFamily="18" charset="0"/>
              </a:rPr>
              <a:t> quay </a:t>
            </a:r>
            <a:r>
              <a:rPr lang="en-US" sz="3200" b="1" dirty="0" err="1">
                <a:solidFill>
                  <a:srgbClr val="0070C0"/>
                </a:solidFill>
                <a:latin typeface="Times New Roman" pitchFamily="18" charset="0"/>
                <a:cs typeface="Times New Roman" pitchFamily="18" charset="0"/>
              </a:rPr>
              <a:t>tác</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dụng</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lên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vật</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rắn</a:t>
            </a:r>
            <a:r>
              <a:rPr lang="en-US" sz="3200" b="1" dirty="0">
                <a:solidFill>
                  <a:srgbClr val="0070C0"/>
                </a:solidFill>
                <a:latin typeface="Times New Roman" pitchFamily="18" charset="0"/>
                <a:cs typeface="Times New Roman" pitchFamily="18" charset="0"/>
              </a:rPr>
              <a:t>:</a:t>
            </a:r>
          </a:p>
        </p:txBody>
      </p:sp>
      <p:graphicFrame>
        <p:nvGraphicFramePr>
          <p:cNvPr id="20482" name="Object 12"/>
          <p:cNvGraphicFramePr>
            <a:graphicFrameLocks noChangeAspect="1"/>
          </p:cNvGraphicFramePr>
          <p:nvPr>
            <p:extLst>
              <p:ext uri="{D42A27DB-BD31-4B8C-83A1-F6EECF244321}">
                <p14:modId xmlns:p14="http://schemas.microsoft.com/office/powerpoint/2010/main" val="1767681258"/>
              </p:ext>
            </p:extLst>
          </p:nvPr>
        </p:nvGraphicFramePr>
        <p:xfrm>
          <a:off x="2606675" y="2588528"/>
          <a:ext cx="3930650" cy="1168400"/>
        </p:xfrm>
        <a:graphic>
          <a:graphicData uri="http://schemas.openxmlformats.org/presentationml/2006/ole">
            <mc:AlternateContent xmlns:mc="http://schemas.openxmlformats.org/markup-compatibility/2006">
              <mc:Choice xmlns:v="urn:schemas-microsoft-com:vml" Requires="v">
                <p:oleObj name="Equation" r:id="rId6" imgW="1473120" imgH="431640" progId="Equation.3">
                  <p:embed/>
                </p:oleObj>
              </mc:Choice>
              <mc:Fallback>
                <p:oleObj name="Equation" r:id="rId6" imgW="1473120" imgH="431640" progId="Equation.3">
                  <p:embed/>
                  <p:pic>
                    <p:nvPicPr>
                      <p:cNvPr id="0" name="Object 12"/>
                      <p:cNvPicPr>
                        <a:picLocks noChangeAspect="1" noChangeArrowheads="1"/>
                      </p:cNvPicPr>
                      <p:nvPr/>
                    </p:nvPicPr>
                    <p:blipFill>
                      <a:blip r:embed="rId7"/>
                      <a:srcRect/>
                      <a:stretch>
                        <a:fillRect/>
                      </a:stretch>
                    </p:blipFill>
                    <p:spPr bwMode="auto">
                      <a:xfrm>
                        <a:off x="2606675" y="2588528"/>
                        <a:ext cx="3930650" cy="1168400"/>
                      </a:xfrm>
                      <a:prstGeom prst="rect">
                        <a:avLst/>
                      </a:prstGeom>
                      <a:noFill/>
                      <a:ln w="38100">
                        <a:solidFill>
                          <a:srgbClr val="7030A0"/>
                        </a:solidFill>
                      </a:ln>
                    </p:spPr>
                  </p:pic>
                </p:oleObj>
              </mc:Fallback>
            </mc:AlternateContent>
          </a:graphicData>
        </a:graphic>
      </p:graphicFrame>
      <p:sp>
        <p:nvSpPr>
          <p:cNvPr id="20" name="Rectangle 19"/>
          <p:cNvSpPr/>
          <p:nvPr/>
        </p:nvSpPr>
        <p:spPr bwMode="auto">
          <a:xfrm>
            <a:off x="304800" y="5410200"/>
            <a:ext cx="8229600" cy="8382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1813">
              <a:buFont typeface="Wingdings" pitchFamily="2" charset="2"/>
              <a:buChar char="§"/>
              <a:defRPr/>
            </a:pPr>
            <a:r>
              <a:rPr lang="en-US" sz="3200" b="1" dirty="0" err="1">
                <a:solidFill>
                  <a:srgbClr val="0070C0"/>
                </a:solidFill>
                <a:latin typeface="Times New Roman" pitchFamily="18" charset="0"/>
                <a:cs typeface="Times New Roman" pitchFamily="18" charset="0"/>
              </a:rPr>
              <a:t>Hướng</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theo</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trục</a:t>
            </a:r>
            <a:r>
              <a:rPr lang="en-US" sz="3200" b="1" dirty="0">
                <a:solidFill>
                  <a:srgbClr val="0070C0"/>
                </a:solidFill>
                <a:latin typeface="Times New Roman" pitchFamily="18" charset="0"/>
                <a:cs typeface="Times New Roman" pitchFamily="18" charset="0"/>
              </a:rPr>
              <a:t> quay.</a:t>
            </a:r>
            <a:endParaRPr lang="en-US" sz="3200" b="1" baseline="-25000" dirty="0">
              <a:solidFill>
                <a:schemeClr val="tx1"/>
              </a:solidFill>
              <a:latin typeface="Times New Roman" pitchFamily="18" charset="0"/>
              <a:cs typeface="Times New Roman" pitchFamily="18" charset="0"/>
            </a:endParaRPr>
          </a:p>
        </p:txBody>
      </p:sp>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1400" b="1" dirty="0">
                <a:solidFill>
                  <a:srgbClr val="7030A0"/>
                </a:solidFill>
                <a:latin typeface="Times New Roman" pitchFamily="18" charset="0"/>
                <a:cs typeface="Times New Roman" pitchFamily="18" charset="0"/>
              </a:rPr>
              <a:t>PHƯƠNG TRÌNH CƠ BẢN CỦA VẬT RẮN QUAY QUANH TRỤC CỐ ĐỊNH</a:t>
            </a:r>
            <a:endParaRPr lang="en-US" sz="1400" b="1" dirty="0">
              <a:solidFill>
                <a:srgbClr val="7030A0"/>
              </a:solidFill>
              <a:latin typeface="Times New Roman" pitchFamily="18" charset="0"/>
              <a:cs typeface="Times New Roman" pitchFamily="18" charset="0"/>
            </a:endParaRPr>
          </a:p>
        </p:txBody>
      </p:sp>
      <p:sp>
        <p:nvSpPr>
          <p:cNvPr id="4" name="Rectangle 3"/>
          <p:cNvSpPr/>
          <p:nvPr/>
        </p:nvSpPr>
        <p:spPr>
          <a:xfrm>
            <a:off x="0" y="546100"/>
            <a:ext cx="9144000" cy="1358900"/>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pt-BR"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3</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.3.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Phương</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trình</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cơ</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bản</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của</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vật</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rắn</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quay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quanh</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trục</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cố</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định</a:t>
            </a:r>
            <a:endPar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ectangle 6"/>
          <p:cNvSpPr/>
          <p:nvPr/>
        </p:nvSpPr>
        <p:spPr bwMode="auto">
          <a:xfrm>
            <a:off x="304800" y="2438400"/>
            <a:ext cx="8534400" cy="6477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3400">
              <a:buFont typeface="Wingdings" pitchFamily="2" charset="2"/>
              <a:buChar char="Ø"/>
              <a:defRPr/>
            </a:pPr>
            <a:r>
              <a:rPr lang="en-US" sz="2800" b="1" dirty="0" err="1">
                <a:solidFill>
                  <a:srgbClr val="0070C0"/>
                </a:solidFill>
                <a:latin typeface="Times New Roman" pitchFamily="18" charset="0"/>
                <a:cs typeface="Times New Roman" pitchFamily="18" charset="0"/>
              </a:rPr>
              <a:t>Định</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luật</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biến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thiên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mômen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động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lượng</a:t>
            </a:r>
            <a:r>
              <a:rPr lang="en-US" sz="2800" b="1" dirty="0">
                <a:solidFill>
                  <a:srgbClr val="0070C0"/>
                </a:solidFill>
                <a:latin typeface="Times New Roman" pitchFamily="18" charset="0"/>
                <a:cs typeface="Times New Roman" pitchFamily="18" charset="0"/>
              </a:rPr>
              <a:t>: </a:t>
            </a:r>
          </a:p>
        </p:txBody>
      </p:sp>
      <p:graphicFrame>
        <p:nvGraphicFramePr>
          <p:cNvPr id="33800" name="Object 8"/>
          <p:cNvGraphicFramePr>
            <a:graphicFrameLocks noChangeAspect="1"/>
          </p:cNvGraphicFramePr>
          <p:nvPr>
            <p:extLst>
              <p:ext uri="{D42A27DB-BD31-4B8C-83A1-F6EECF244321}">
                <p14:modId xmlns:p14="http://schemas.microsoft.com/office/powerpoint/2010/main" val="1259848063"/>
              </p:ext>
            </p:extLst>
          </p:nvPr>
        </p:nvGraphicFramePr>
        <p:xfrm>
          <a:off x="7239000" y="2266950"/>
          <a:ext cx="1302764" cy="990600"/>
        </p:xfrm>
        <a:graphic>
          <a:graphicData uri="http://schemas.openxmlformats.org/presentationml/2006/ole">
            <mc:AlternateContent xmlns:mc="http://schemas.openxmlformats.org/markup-compatibility/2006">
              <mc:Choice xmlns:v="urn:schemas-microsoft-com:vml" Requires="v">
                <p:oleObj name="Equation" r:id="rId3" imgW="558720" imgH="419040" progId="Equation.3">
                  <p:embed/>
                </p:oleObj>
              </mc:Choice>
              <mc:Fallback>
                <p:oleObj name="Equation" r:id="rId3" imgW="558720" imgH="419040" progId="Equation.3">
                  <p:embed/>
                  <p:pic>
                    <p:nvPicPr>
                      <p:cNvPr id="0" name="Object 8"/>
                      <p:cNvPicPr>
                        <a:picLocks noChangeAspect="1" noChangeArrowheads="1"/>
                      </p:cNvPicPr>
                      <p:nvPr/>
                    </p:nvPicPr>
                    <p:blipFill>
                      <a:blip r:embed="rId4"/>
                      <a:srcRect/>
                      <a:stretch>
                        <a:fillRect/>
                      </a:stretch>
                    </p:blipFill>
                    <p:spPr bwMode="auto">
                      <a:xfrm>
                        <a:off x="7239000" y="2266950"/>
                        <a:ext cx="1302764" cy="990600"/>
                      </a:xfrm>
                      <a:prstGeom prst="rect">
                        <a:avLst/>
                      </a:prstGeom>
                      <a:noFill/>
                    </p:spPr>
                  </p:pic>
                </p:oleObj>
              </mc:Fallback>
            </mc:AlternateContent>
          </a:graphicData>
        </a:graphic>
      </p:graphicFrame>
      <p:sp>
        <p:nvSpPr>
          <p:cNvPr id="10" name="Rectangle 9"/>
          <p:cNvSpPr/>
          <p:nvPr/>
        </p:nvSpPr>
        <p:spPr bwMode="auto">
          <a:xfrm>
            <a:off x="304800" y="3359616"/>
            <a:ext cx="8534400" cy="7620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3400">
              <a:buFont typeface="Wingdings" pitchFamily="2" charset="2"/>
              <a:buChar char="Ø"/>
              <a:defRPr/>
            </a:pPr>
            <a:r>
              <a:rPr lang="en-US" sz="2800" b="1" dirty="0" err="1">
                <a:solidFill>
                  <a:srgbClr val="0070C0"/>
                </a:solidFill>
                <a:latin typeface="Times New Roman" pitchFamily="18" charset="0"/>
                <a:cs typeface="Times New Roman" pitchFamily="18" charset="0"/>
              </a:rPr>
              <a:t>Mômen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động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lượng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của</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vật</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rắn</a:t>
            </a:r>
            <a:r>
              <a:rPr lang="en-US" sz="2800" b="1" dirty="0">
                <a:solidFill>
                  <a:srgbClr val="0070C0"/>
                </a:solidFill>
                <a:latin typeface="Times New Roman" pitchFamily="18" charset="0"/>
                <a:cs typeface="Times New Roman" pitchFamily="18" charset="0"/>
              </a:rPr>
              <a:t> quay: </a:t>
            </a:r>
          </a:p>
        </p:txBody>
      </p:sp>
      <p:graphicFrame>
        <p:nvGraphicFramePr>
          <p:cNvPr id="2" name="Object 1"/>
          <p:cNvGraphicFramePr>
            <a:graphicFrameLocks noChangeAspect="1"/>
          </p:cNvGraphicFramePr>
          <p:nvPr>
            <p:extLst>
              <p:ext uri="{D42A27DB-BD31-4B8C-83A1-F6EECF244321}">
                <p14:modId xmlns:p14="http://schemas.microsoft.com/office/powerpoint/2010/main" val="3205782650"/>
              </p:ext>
            </p:extLst>
          </p:nvPr>
        </p:nvGraphicFramePr>
        <p:xfrm>
          <a:off x="7391400" y="3424443"/>
          <a:ext cx="1095375" cy="509587"/>
        </p:xfrm>
        <a:graphic>
          <a:graphicData uri="http://schemas.openxmlformats.org/presentationml/2006/ole">
            <mc:AlternateContent xmlns:mc="http://schemas.openxmlformats.org/markup-compatibility/2006">
              <mc:Choice xmlns:v="urn:schemas-microsoft-com:vml" Requires="v">
                <p:oleObj name="Equation" r:id="rId5" imgW="469800" imgH="215640" progId="Equation.3">
                  <p:embed/>
                </p:oleObj>
              </mc:Choice>
              <mc:Fallback>
                <p:oleObj name="Equation" r:id="rId5" imgW="469800" imgH="215640" progId="Equation.3">
                  <p:embed/>
                  <p:pic>
                    <p:nvPicPr>
                      <p:cNvPr id="0" name="Object 8"/>
                      <p:cNvPicPr>
                        <a:picLocks noChangeAspect="1" noChangeArrowheads="1"/>
                      </p:cNvPicPr>
                      <p:nvPr/>
                    </p:nvPicPr>
                    <p:blipFill>
                      <a:blip r:embed="rId6"/>
                      <a:srcRect/>
                      <a:stretch>
                        <a:fillRect/>
                      </a:stretch>
                    </p:blipFill>
                    <p:spPr bwMode="auto">
                      <a:xfrm>
                        <a:off x="7391400" y="3424443"/>
                        <a:ext cx="10953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03644303"/>
              </p:ext>
            </p:extLst>
          </p:nvPr>
        </p:nvGraphicFramePr>
        <p:xfrm>
          <a:off x="4009231" y="5334000"/>
          <a:ext cx="1125537" cy="569913"/>
        </p:xfrm>
        <a:graphic>
          <a:graphicData uri="http://schemas.openxmlformats.org/presentationml/2006/ole">
            <mc:AlternateContent xmlns:mc="http://schemas.openxmlformats.org/markup-compatibility/2006">
              <mc:Choice xmlns:v="urn:schemas-microsoft-com:vml" Requires="v">
                <p:oleObj name="Equation" r:id="rId7" imgW="482400" imgH="241200" progId="Equation.3">
                  <p:embed/>
                </p:oleObj>
              </mc:Choice>
              <mc:Fallback>
                <p:oleObj name="Equation" r:id="rId7" imgW="482400" imgH="241200" progId="Equation.3">
                  <p:embed/>
                  <p:pic>
                    <p:nvPicPr>
                      <p:cNvPr id="0" name="Object 1"/>
                      <p:cNvPicPr>
                        <a:picLocks noChangeAspect="1" noChangeArrowheads="1"/>
                      </p:cNvPicPr>
                      <p:nvPr/>
                    </p:nvPicPr>
                    <p:blipFill>
                      <a:blip r:embed="rId8"/>
                      <a:srcRect/>
                      <a:stretch>
                        <a:fillRect/>
                      </a:stretch>
                    </p:blipFill>
                    <p:spPr bwMode="auto">
                      <a:xfrm>
                        <a:off x="4009231" y="5334000"/>
                        <a:ext cx="1125537" cy="569913"/>
                      </a:xfrm>
                      <a:prstGeom prst="rect">
                        <a:avLst/>
                      </a:prstGeom>
                      <a:noFill/>
                      <a:ln w="38100">
                        <a:solidFill>
                          <a:srgbClr val="0070C0"/>
                        </a:solidFill>
                      </a:ln>
                    </p:spPr>
                  </p:pic>
                </p:oleObj>
              </mc:Fallback>
            </mc:AlternateContent>
          </a:graphicData>
        </a:graphic>
      </p:graphicFrame>
      <p:sp>
        <p:nvSpPr>
          <p:cNvPr id="14" name="Rectangle 13"/>
          <p:cNvSpPr/>
          <p:nvPr/>
        </p:nvSpPr>
        <p:spPr bwMode="auto">
          <a:xfrm>
            <a:off x="76200" y="4343400"/>
            <a:ext cx="8991600" cy="625520"/>
          </a:xfrm>
          <a:prstGeom prst="rect">
            <a:avLst/>
          </a:prstGeom>
          <a:solidFill>
            <a:srgbClr val="0070C0"/>
          </a:solidFill>
          <a:ln/>
        </p:spPr>
        <p:style>
          <a:lnRef idx="0">
            <a:schemeClr val="accent1"/>
          </a:lnRef>
          <a:fillRef idx="3">
            <a:schemeClr val="accent1"/>
          </a:fillRef>
          <a:effectRef idx="3">
            <a:schemeClr val="accent1"/>
          </a:effectRef>
          <a:fontRef idx="minor">
            <a:schemeClr val="lt1"/>
          </a:fontRef>
        </p:style>
        <p:txBody>
          <a:bodyPr anchor="ctr"/>
          <a:lstStyle/>
          <a:p>
            <a:pPr>
              <a:defRPr/>
            </a:pP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Phương</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trình</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cơ</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bản</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của</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vật</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rắn</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quay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quanh</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trục</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cố</a:t>
            </a: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800" b="1"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định</a:t>
            </a:r>
            <a:endPar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3800"/>
                                        </p:tgtEl>
                                        <p:attrNameLst>
                                          <p:attrName>style.visibility</p:attrName>
                                        </p:attrNameLst>
                                      </p:cBhvr>
                                      <p:to>
                                        <p:strVal val="visible"/>
                                      </p:to>
                                    </p:set>
                                    <p:animEffect transition="in" filter="fade">
                                      <p:cBhvr>
                                        <p:cTn id="12" dur="1000"/>
                                        <p:tgtEl>
                                          <p:spTgt spid="3380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par>
                          <p:cTn id="18" fill="hold">
                            <p:stCondLst>
                              <p:cond delay="500"/>
                            </p:stCondLst>
                            <p:childTnLst>
                              <p:par>
                                <p:cTn id="19" presetID="6"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ircle(in)">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par>
                          <p:cTn id="29" fill="hold">
                            <p:stCondLst>
                              <p:cond delay="500"/>
                            </p:stCondLst>
                            <p:childTnLst>
                              <p:par>
                                <p:cTn id="30" presetID="14" presetClass="entr" presetSubtype="1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E:\GIANG DAY\Vat ly dai cuong (Co nhiet)\POW-CONHIET\Chuong 4 - Co hoc vat ran\13926theme-powerpoint-don-gi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73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325" y="396875"/>
            <a:ext cx="8991600" cy="569912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spcBef>
                <a:spcPts val="1800"/>
              </a:spcBef>
              <a:defRPr/>
            </a:pPr>
            <a:r>
              <a:rPr lang="pt-BR" sz="6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rPr>
              <a:t>4. </a:t>
            </a:r>
          </a:p>
          <a:p>
            <a:pPr algn="ctr">
              <a:spcBef>
                <a:spcPts val="1800"/>
              </a:spcBef>
              <a:defRPr/>
            </a:pPr>
            <a:r>
              <a:rPr lang="en-US" sz="6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rPr>
              <a:t>MÔMEN QUÁN TÍNH</a:t>
            </a:r>
          </a:p>
          <a:p>
            <a:pPr algn="ctr">
              <a:spcBef>
                <a:spcPts val="1800"/>
              </a:spcBef>
              <a:defRPr/>
            </a:pPr>
            <a:r>
              <a:rPr lang="en-US" sz="6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rPr>
              <a:t>CỦA MỘT VÀI </a:t>
            </a:r>
          </a:p>
          <a:p>
            <a:pPr algn="ctr">
              <a:spcBef>
                <a:spcPts val="1800"/>
              </a:spcBef>
              <a:defRPr/>
            </a:pPr>
            <a:r>
              <a:rPr lang="en-US" sz="6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rPr>
              <a:t>VẬT RẮN ĐƠN GIẢN</a:t>
            </a:r>
          </a:p>
        </p:txBody>
      </p:sp>
    </p:spTree>
    <p:extLst>
      <p:ext uri="{BB962C8B-B14F-4D97-AF65-F5344CB8AC3E}">
        <p14:creationId xmlns:p14="http://schemas.microsoft.com/office/powerpoint/2010/main" val="198264770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1" y="459781"/>
            <a:ext cx="8831262" cy="23129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spcBef>
                <a:spcPts val="1800"/>
              </a:spcBef>
              <a:defRPr/>
            </a:pPr>
            <a:r>
              <a:rPr lang="pt-BR" sz="3600" b="1" u="sng" dirty="0">
                <a:ln w="900" cmpd="sng">
                  <a:solidFill>
                    <a:schemeClr val="accent1">
                      <a:satMod val="190000"/>
                      <a:alpha val="55000"/>
                    </a:schemeClr>
                  </a:solidFill>
                  <a:prstDash val="solid"/>
                </a:ln>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Định nghĩa</a:t>
            </a:r>
            <a:r>
              <a:rPr lang="pt-BR" sz="3600" b="1" dirty="0">
                <a:ln w="900" cmpd="sng">
                  <a:solidFill>
                    <a:schemeClr val="accent1">
                      <a:satMod val="190000"/>
                      <a:alpha val="55000"/>
                    </a:schemeClr>
                  </a:solidFill>
                  <a:prstDash val="solid"/>
                </a:ln>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a:t>
            </a:r>
          </a:p>
          <a:p>
            <a:pPr algn="ctr">
              <a:spcBef>
                <a:spcPts val="1800"/>
              </a:spcBef>
              <a:defRPr/>
            </a:pPr>
            <a:r>
              <a:rPr lang="pt-BR" sz="3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Vật rắn là một hệ chất điểm mà </a:t>
            </a:r>
            <a:r>
              <a:rPr lang="pt-BR" sz="3200" b="1"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khoảng cách </a:t>
            </a:r>
            <a:r>
              <a:rPr lang="pt-BR" sz="3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giữa các chất điểm </a:t>
            </a:r>
            <a:r>
              <a:rPr lang="pt-BR" sz="3200" b="1"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luôn giữ không đổi </a:t>
            </a:r>
            <a:r>
              <a:rPr lang="pt-BR" sz="3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trong quá trình chuyển động</a:t>
            </a:r>
            <a:r>
              <a:rPr lang="pt-BR" sz="3200" b="1"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a:t>
            </a:r>
            <a:endParaRPr lang="en-US" sz="3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48131" name="Text Box 16"/>
          <p:cNvSpPr txBox="1">
            <a:spLocks noChangeArrowheads="1"/>
          </p:cNvSpPr>
          <p:nvPr/>
        </p:nvSpPr>
        <p:spPr bwMode="gray">
          <a:xfrm>
            <a:off x="2025650" y="303688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sz="2400" b="1">
                <a:solidFill>
                  <a:schemeClr val="bg1"/>
                </a:solidFill>
              </a:rPr>
              <a:t>2</a:t>
            </a:r>
          </a:p>
        </p:txBody>
      </p:sp>
      <p:sp>
        <p:nvSpPr>
          <p:cNvPr id="48132" name="Text Box 32"/>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p>
        </p:txBody>
      </p:sp>
      <p:pic>
        <p:nvPicPr>
          <p:cNvPr id="48133"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5" descr="diamo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701" y="4567748"/>
            <a:ext cx="2369344" cy="20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own Arrow 6"/>
          <p:cNvSpPr/>
          <p:nvPr/>
        </p:nvSpPr>
        <p:spPr>
          <a:xfrm>
            <a:off x="3958432" y="2823216"/>
            <a:ext cx="1219200" cy="620712"/>
          </a:xfrm>
          <a:prstGeom prst="downArrow">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sp>
        <p:nvSpPr>
          <p:cNvPr id="8" name="Rectangle 7"/>
          <p:cNvSpPr/>
          <p:nvPr/>
        </p:nvSpPr>
        <p:spPr>
          <a:xfrm>
            <a:off x="139701" y="3447601"/>
            <a:ext cx="8843962" cy="10779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indent="463550" algn="just">
              <a:defRPr/>
            </a:pPr>
            <a:r>
              <a:rPr lang="pt-BR" sz="3200" b="1" dirty="0">
                <a:latin typeface="Times New Roman" pitchFamily="18" charset="0"/>
                <a:cs typeface="Times New Roman" pitchFamily="18" charset="0"/>
              </a:rPr>
              <a:t>Có thể áp dụng các quy luật chuyển động của hệ chất điểm vào chuyển động của vật rắn!!!</a:t>
            </a:r>
            <a:endParaRPr lang="en-US" sz="3200" b="1" dirty="0">
              <a:solidFill>
                <a:srgbClr val="FF0000"/>
              </a:solidFill>
              <a:latin typeface="Times New Roman" pitchFamily="18" charset="0"/>
              <a:cs typeface="Times New Roman" pitchFamily="18" charset="0"/>
            </a:endParaRPr>
          </a:p>
        </p:txBody>
      </p:sp>
      <p:pic>
        <p:nvPicPr>
          <p:cNvPr id="48138" name="Picture 10" descr="E:\GIANG DAY\Vat ly dai cuong (Co nhiet)\POW-CONHIET\Chuong 4 - Co hoc vat ran\dining-table-designs-44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082" y="4605812"/>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48139" name="Picture 11" descr="E:\GIANG DAY\Vat ly dai cuong (Co nhiet)\POW-CONHIET\Chuong 4 - Co hoc vat ran\for-high-school-college-football-professional_9507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9711" y="4567748"/>
            <a:ext cx="2793952" cy="209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7395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134"/>
                                        </p:tgtEl>
                                        <p:attrNameLst>
                                          <p:attrName>style.visibility</p:attrName>
                                        </p:attrNameLst>
                                      </p:cBhvr>
                                      <p:to>
                                        <p:strVal val="visible"/>
                                      </p:to>
                                    </p:set>
                                    <p:animEffect transition="in" filter="fade">
                                      <p:cBhvr>
                                        <p:cTn id="16" dur="500"/>
                                        <p:tgtEl>
                                          <p:spTgt spid="4813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8138"/>
                                        </p:tgtEl>
                                        <p:attrNameLst>
                                          <p:attrName>style.visibility</p:attrName>
                                        </p:attrNameLst>
                                      </p:cBhvr>
                                      <p:to>
                                        <p:strVal val="visible"/>
                                      </p:to>
                                    </p:set>
                                    <p:animEffect transition="in" filter="fade">
                                      <p:cBhvr>
                                        <p:cTn id="20" dur="500"/>
                                        <p:tgtEl>
                                          <p:spTgt spid="4813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8139"/>
                                        </p:tgtEl>
                                        <p:attrNameLst>
                                          <p:attrName>style.visibility</p:attrName>
                                        </p:attrNameLst>
                                      </p:cBhvr>
                                      <p:to>
                                        <p:strVal val="visible"/>
                                      </p:to>
                                    </p:set>
                                    <p:animEffect transition="in" filter="fade">
                                      <p:cBhvr>
                                        <p:cTn id="24" dur="500"/>
                                        <p:tgtEl>
                                          <p:spTgt spid="48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6100"/>
            <a:ext cx="9144000" cy="776288"/>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pt-BR"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4.1.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Công</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thức</a:t>
            </a:r>
            <a:endPar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9395"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a:solidFill>
                  <a:srgbClr val="7030A0"/>
                </a:solidFill>
                <a:latin typeface="Times New Roman" pitchFamily="18" charset="0"/>
                <a:cs typeface="Times New Roman" pitchFamily="18" charset="0"/>
              </a:rPr>
              <a:t>MÔMEN QUÁN TÍNH CỦA MỘT VÀI VẬT RẮN ĐƠN GIẢN</a:t>
            </a:r>
          </a:p>
        </p:txBody>
      </p:sp>
      <p:sp>
        <p:nvSpPr>
          <p:cNvPr id="5" name="Rectangle 4"/>
          <p:cNvSpPr/>
          <p:nvPr/>
        </p:nvSpPr>
        <p:spPr bwMode="auto">
          <a:xfrm>
            <a:off x="228600" y="1320800"/>
            <a:ext cx="8686800" cy="16002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1813">
              <a:buFont typeface="Wingdings" pitchFamily="2" charset="2"/>
              <a:buChar char="Ø"/>
              <a:defRPr/>
            </a:pPr>
            <a:r>
              <a:rPr lang="en-US" sz="3200" b="1" dirty="0" err="1">
                <a:solidFill>
                  <a:srgbClr val="0070C0"/>
                </a:solidFill>
                <a:latin typeface="Times New Roman" pitchFamily="18" charset="0"/>
                <a:cs typeface="Times New Roman" pitchFamily="18" charset="0"/>
              </a:rPr>
              <a:t>Vật</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rắn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gồm</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các</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chất</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điểm</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phân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bố</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rời</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rạc</a:t>
            </a:r>
            <a:r>
              <a:rPr lang="en-US" sz="3200" b="1" dirty="0">
                <a:solidFill>
                  <a:srgbClr val="0070C0"/>
                </a:solidFill>
                <a:latin typeface="Times New Roman" pitchFamily="18" charset="0"/>
                <a:cs typeface="Times New Roman" pitchFamily="18" charset="0"/>
              </a:rPr>
              <a:t>: </a:t>
            </a:r>
          </a:p>
        </p:txBody>
      </p:sp>
      <p:pic>
        <p:nvPicPr>
          <p:cNvPr id="5940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2200" y="2712357"/>
            <a:ext cx="1930400" cy="1034143"/>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p:nvPr/>
        </p:nvSpPr>
        <p:spPr bwMode="auto">
          <a:xfrm>
            <a:off x="228600" y="3962400"/>
            <a:ext cx="8686800" cy="13081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1813">
              <a:buFont typeface="Wingdings" pitchFamily="2" charset="2"/>
              <a:buChar char="Ø"/>
              <a:defRPr/>
            </a:pP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Khi</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vật</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rắn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gồm</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các</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chất</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điểm</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phân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bố</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liên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tục</a:t>
            </a:r>
            <a:r>
              <a:rPr lang="en-US" sz="3200" b="1" dirty="0">
                <a:solidFill>
                  <a:srgbClr val="0070C0"/>
                </a:solidFill>
                <a:latin typeface="Times New Roman" pitchFamily="18" charset="0"/>
                <a:cs typeface="Times New Roman" pitchFamily="18" charset="0"/>
              </a:rPr>
              <a:t>: </a:t>
            </a:r>
          </a:p>
        </p:txBody>
      </p:sp>
      <p:pic>
        <p:nvPicPr>
          <p:cNvPr id="5940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150" y="5270500"/>
            <a:ext cx="1714500" cy="879809"/>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7872" y="3742533"/>
            <a:ext cx="4308475"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418"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1400" b="1" dirty="0">
                <a:solidFill>
                  <a:srgbClr val="7030A0"/>
                </a:solidFill>
                <a:latin typeface="Times New Roman" pitchFamily="18" charset="0"/>
                <a:cs typeface="Times New Roman" pitchFamily="18" charset="0"/>
              </a:rPr>
              <a:t>MÔMEN QUÁN TÍNH CỦA MỘT VÀI VẬT RẮN ĐƠN GIẢN</a:t>
            </a:r>
          </a:p>
        </p:txBody>
      </p:sp>
      <p:sp>
        <p:nvSpPr>
          <p:cNvPr id="4" name="Rectangle 3"/>
          <p:cNvSpPr/>
          <p:nvPr/>
        </p:nvSpPr>
        <p:spPr>
          <a:xfrm>
            <a:off x="60177" y="1424325"/>
            <a:ext cx="9023646" cy="1077218"/>
          </a:xfrm>
          <a:prstGeom prst="rect">
            <a:avLst/>
          </a:prstGeom>
        </p:spPr>
        <p:txBody>
          <a:bodyPr wrap="square">
            <a:spAutoFit/>
          </a:bodyPr>
          <a:lstStyle/>
          <a:p>
            <a:pPr algn="ctr">
              <a:defRPr/>
            </a:pPr>
            <a:r>
              <a:rPr lang="en-US" sz="3200" b="1"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4.1.1.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Mômen</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quán</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tính</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I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của</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một</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thanh</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đồng</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chất</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với</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trục</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quay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vuông</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góc</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với</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thanh</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tại</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trung</a:t>
            </a:r>
            <a:r>
              <a:rPr lang="en-US" sz="32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điểm</a:t>
            </a:r>
            <a:endParaRPr lang="en-US" sz="32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9" name="Group 21"/>
          <p:cNvGrpSpPr>
            <a:grpSpLocks/>
          </p:cNvGrpSpPr>
          <p:nvPr/>
        </p:nvGrpSpPr>
        <p:grpSpPr bwMode="auto">
          <a:xfrm>
            <a:off x="6587124" y="2516188"/>
            <a:ext cx="1681273" cy="2484000"/>
            <a:chOff x="2268" y="511"/>
            <a:chExt cx="796" cy="1589"/>
          </a:xfrm>
        </p:grpSpPr>
        <p:sp>
          <p:nvSpPr>
            <p:cNvPr id="14" name="Line 10"/>
            <p:cNvSpPr>
              <a:spLocks noChangeShapeType="1"/>
            </p:cNvSpPr>
            <p:nvPr/>
          </p:nvSpPr>
          <p:spPr bwMode="auto">
            <a:xfrm>
              <a:off x="2400" y="511"/>
              <a:ext cx="1" cy="1589"/>
            </a:xfrm>
            <a:prstGeom prst="line">
              <a:avLst/>
            </a:prstGeom>
            <a:noFill/>
            <a:ln w="3810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Rectangle 11"/>
            <p:cNvSpPr>
              <a:spLocks noChangeArrowheads="1"/>
            </p:cNvSpPr>
            <p:nvPr/>
          </p:nvSpPr>
          <p:spPr bwMode="auto">
            <a:xfrm>
              <a:off x="2445" y="180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400" b="1" dirty="0">
                  <a:solidFill>
                    <a:srgbClr val="00B050"/>
                  </a:solidFill>
                  <a:latin typeface="Symbol" pitchFamily="18" charset="2"/>
                </a:rPr>
                <a:t>D</a:t>
              </a:r>
              <a:endParaRPr lang="en-US" sz="2400" dirty="0">
                <a:solidFill>
                  <a:srgbClr val="00B050"/>
                </a:solidFill>
              </a:endParaRPr>
            </a:p>
          </p:txBody>
        </p:sp>
        <p:sp>
          <p:nvSpPr>
            <p:cNvPr id="18" name="Rectangle 16"/>
            <p:cNvSpPr>
              <a:spLocks noChangeArrowheads="1"/>
            </p:cNvSpPr>
            <p:nvPr/>
          </p:nvSpPr>
          <p:spPr bwMode="auto">
            <a:xfrm>
              <a:off x="2268" y="1392"/>
              <a:ext cx="24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400" b="1" dirty="0">
                  <a:solidFill>
                    <a:srgbClr val="7030A0"/>
                  </a:solidFill>
                  <a:latin typeface="Times New Roman" pitchFamily="18" charset="0"/>
                  <a:cs typeface="Times New Roman" pitchFamily="18" charset="0"/>
                </a:rPr>
                <a:t>O</a:t>
              </a:r>
              <a:endParaRPr lang="en-US" sz="2400" dirty="0">
                <a:solidFill>
                  <a:srgbClr val="7030A0"/>
                </a:solidFill>
                <a:latin typeface="Times New Roman" pitchFamily="18" charset="0"/>
                <a:cs typeface="Times New Roman" pitchFamily="18" charset="0"/>
              </a:endParaRPr>
            </a:p>
          </p:txBody>
        </p:sp>
        <p:sp>
          <p:nvSpPr>
            <p:cNvPr id="19" name="Rectangle 17"/>
            <p:cNvSpPr>
              <a:spLocks noChangeArrowheads="1"/>
            </p:cNvSpPr>
            <p:nvPr/>
          </p:nvSpPr>
          <p:spPr bwMode="auto">
            <a:xfrm>
              <a:off x="2615" y="1390"/>
              <a:ext cx="85"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b="1" dirty="0">
                  <a:solidFill>
                    <a:srgbClr val="00B050"/>
                  </a:solidFill>
                  <a:latin typeface="Times New Roman" pitchFamily="18" charset="0"/>
                  <a:cs typeface="Times New Roman" pitchFamily="18" charset="0"/>
                </a:rPr>
                <a:t>x</a:t>
              </a:r>
            </a:p>
          </p:txBody>
        </p:sp>
        <p:sp>
          <p:nvSpPr>
            <p:cNvPr id="20" name="Rectangle 18"/>
            <p:cNvSpPr>
              <a:spLocks noChangeArrowheads="1"/>
            </p:cNvSpPr>
            <p:nvPr/>
          </p:nvSpPr>
          <p:spPr bwMode="auto">
            <a:xfrm>
              <a:off x="2732" y="1396"/>
              <a:ext cx="33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b="1" dirty="0">
                  <a:solidFill>
                    <a:srgbClr val="00B050"/>
                  </a:solidFill>
                  <a:latin typeface="Times New Roman" pitchFamily="18" charset="0"/>
                  <a:cs typeface="Times New Roman" pitchFamily="18" charset="0"/>
                </a:rPr>
                <a:t>x + dx</a:t>
              </a:r>
            </a:p>
          </p:txBody>
        </p:sp>
        <p:sp>
          <p:nvSpPr>
            <p:cNvPr id="22" name="Rectangle 20"/>
            <p:cNvSpPr>
              <a:spLocks noChangeArrowheads="1"/>
            </p:cNvSpPr>
            <p:nvPr/>
          </p:nvSpPr>
          <p:spPr bwMode="auto">
            <a:xfrm>
              <a:off x="2613" y="1042"/>
              <a:ext cx="29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400" b="1" dirty="0" err="1">
                  <a:solidFill>
                    <a:srgbClr val="7030A0"/>
                  </a:solidFill>
                  <a:latin typeface="Times New Roman" pitchFamily="18" charset="0"/>
                  <a:cs typeface="Times New Roman" pitchFamily="18" charset="0"/>
                </a:rPr>
                <a:t>dm</a:t>
              </a:r>
              <a:endParaRPr lang="en-US" sz="2400" dirty="0">
                <a:solidFill>
                  <a:srgbClr val="7030A0"/>
                </a:solidFill>
                <a:latin typeface="Times New Roman" pitchFamily="18" charset="0"/>
                <a:cs typeface="Times New Roman" pitchFamily="18" charset="0"/>
              </a:endParaRPr>
            </a:p>
          </p:txBody>
        </p:sp>
        <p:sp>
          <p:nvSpPr>
            <p:cNvPr id="23" name="Rectangle 13"/>
            <p:cNvSpPr>
              <a:spLocks noChangeArrowheads="1"/>
            </p:cNvSpPr>
            <p:nvPr/>
          </p:nvSpPr>
          <p:spPr bwMode="auto">
            <a:xfrm>
              <a:off x="2680" y="1289"/>
              <a:ext cx="68" cy="147"/>
            </a:xfrm>
            <a:prstGeom prst="rect">
              <a:avLst/>
            </a:prstGeom>
            <a:solidFill>
              <a:srgbClr val="7030A0"/>
            </a:solidFill>
            <a:ln w="9525">
              <a:solidFill>
                <a:srgbClr val="7030A0"/>
              </a:solidFill>
              <a:miter lim="800000"/>
              <a:headEnd/>
              <a:tailEnd/>
            </a:ln>
          </p:spPr>
          <p:txBody>
            <a:bodyPr/>
            <a:lstStyle/>
            <a:p>
              <a:endParaRPr lang="en-US"/>
            </a:p>
          </p:txBody>
        </p:sp>
      </p:grpSp>
      <p:sp>
        <p:nvSpPr>
          <p:cNvPr id="3" name="Arc 2"/>
          <p:cNvSpPr/>
          <p:nvPr/>
        </p:nvSpPr>
        <p:spPr>
          <a:xfrm rot="7246494">
            <a:off x="6540500" y="2349500"/>
            <a:ext cx="553540" cy="660400"/>
          </a:xfrm>
          <a:prstGeom prst="arc">
            <a:avLst>
              <a:gd name="adj1" fmla="val 16504402"/>
              <a:gd name="adj2" fmla="val 311648"/>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9154" name="Picture 2" descr="E:\GIANG DAY\Vat ly dai cuong (Co nhiet)\POW-CONHIET\Chuong 4 - Co hoc vat ran\r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54289"/>
            <a:ext cx="2286000" cy="25146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17"/>
          <p:cNvSpPr>
            <a:spLocks noChangeArrowheads="1"/>
          </p:cNvSpPr>
          <p:nvPr/>
        </p:nvSpPr>
        <p:spPr bwMode="auto">
          <a:xfrm>
            <a:off x="4486572" y="3416302"/>
            <a:ext cx="68232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b="1" dirty="0">
                <a:solidFill>
                  <a:srgbClr val="00B050"/>
                </a:solidFill>
                <a:latin typeface="Times New Roman" pitchFamily="18" charset="0"/>
                <a:cs typeface="Times New Roman" pitchFamily="18" charset="0"/>
              </a:rPr>
              <a:t>-ℓ/2</a:t>
            </a:r>
          </a:p>
        </p:txBody>
      </p:sp>
      <p:sp>
        <p:nvSpPr>
          <p:cNvPr id="28" name="Rectangle 17"/>
          <p:cNvSpPr>
            <a:spLocks noChangeArrowheads="1"/>
          </p:cNvSpPr>
          <p:nvPr/>
        </p:nvSpPr>
        <p:spPr bwMode="auto">
          <a:xfrm>
            <a:off x="8610599" y="3409951"/>
            <a:ext cx="48592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b="1" dirty="0">
                <a:solidFill>
                  <a:srgbClr val="00B050"/>
                </a:solidFill>
                <a:latin typeface="Times New Roman" pitchFamily="18" charset="0"/>
                <a:cs typeface="Times New Roman" pitchFamily="18" charset="0"/>
              </a:rPr>
              <a:t>ℓ/2</a:t>
            </a:r>
          </a:p>
        </p:txBody>
      </p:sp>
      <p:graphicFrame>
        <p:nvGraphicFramePr>
          <p:cNvPr id="29" name="Object 5"/>
          <p:cNvGraphicFramePr>
            <a:graphicFrameLocks noChangeAspect="1"/>
          </p:cNvGraphicFramePr>
          <p:nvPr>
            <p:extLst>
              <p:ext uri="{D42A27DB-BD31-4B8C-83A1-F6EECF244321}">
                <p14:modId xmlns:p14="http://schemas.microsoft.com/office/powerpoint/2010/main" val="1231052846"/>
              </p:ext>
            </p:extLst>
          </p:nvPr>
        </p:nvGraphicFramePr>
        <p:xfrm>
          <a:off x="3781425" y="5053013"/>
          <a:ext cx="1581150" cy="889000"/>
        </p:xfrm>
        <a:graphic>
          <a:graphicData uri="http://schemas.openxmlformats.org/presentationml/2006/ole">
            <mc:AlternateContent xmlns:mc="http://schemas.openxmlformats.org/markup-compatibility/2006">
              <mc:Choice xmlns:v="urn:schemas-microsoft-com:vml" Requires="v">
                <p:oleObj name="Equation" r:id="rId4" imgW="698400" imgH="393480" progId="Equation.3">
                  <p:embed/>
                </p:oleObj>
              </mc:Choice>
              <mc:Fallback>
                <p:oleObj name="Equation" r:id="rId4" imgW="698400" imgH="393480" progId="Equation.3">
                  <p:embed/>
                  <p:pic>
                    <p:nvPicPr>
                      <p:cNvPr id="0" name=""/>
                      <p:cNvPicPr>
                        <a:picLocks noChangeAspect="1" noChangeArrowheads="1"/>
                      </p:cNvPicPr>
                      <p:nvPr/>
                    </p:nvPicPr>
                    <p:blipFill>
                      <a:blip r:embed="rId5"/>
                      <a:srcRect/>
                      <a:stretch>
                        <a:fillRect/>
                      </a:stretch>
                    </p:blipFill>
                    <p:spPr bwMode="auto">
                      <a:xfrm>
                        <a:off x="3781425" y="5053013"/>
                        <a:ext cx="1581150" cy="889000"/>
                      </a:xfrm>
                      <a:prstGeom prst="rect">
                        <a:avLst/>
                      </a:prstGeom>
                      <a:noFill/>
                      <a:ln w="38100">
                        <a:solidFill>
                          <a:srgbClr val="7030A0"/>
                        </a:solid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ppt_w</p:attrName>
                                        </p:attrNameLst>
                                      </p:cBhvr>
                                      <p:tavLst>
                                        <p:tav tm="0" fmla="#ppt_w*sin(2.5*pi*$)">
                                          <p:val>
                                            <p:fltVal val="0"/>
                                          </p:val>
                                        </p:tav>
                                        <p:tav tm="100000">
                                          <p:val>
                                            <p:fltVal val="1"/>
                                          </p:val>
                                        </p:tav>
                                      </p:tavLst>
                                    </p:anim>
                                    <p:anim calcmode="lin" valueType="num">
                                      <p:cBhvr>
                                        <p:cTn id="9" dur="10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a:solidFill>
                  <a:srgbClr val="7030A0"/>
                </a:solidFill>
                <a:latin typeface="Times New Roman" pitchFamily="18" charset="0"/>
                <a:cs typeface="Times New Roman" pitchFamily="18" charset="0"/>
              </a:rPr>
              <a:t>MÔMEN QUÁN TÍNH CỦA MỘT VÀI VẬT RẮN ĐƠN GIẢN</a:t>
            </a:r>
          </a:p>
        </p:txBody>
      </p:sp>
      <p:sp>
        <p:nvSpPr>
          <p:cNvPr id="4" name="Rectangle 3"/>
          <p:cNvSpPr/>
          <p:nvPr/>
        </p:nvSpPr>
        <p:spPr>
          <a:xfrm>
            <a:off x="2302" y="1506510"/>
            <a:ext cx="9141697" cy="1200329"/>
          </a:xfrm>
          <a:prstGeom prst="rect">
            <a:avLst/>
          </a:prstGeom>
        </p:spPr>
        <p:txBody>
          <a:bodyPr wrap="square">
            <a:spAutoFit/>
          </a:bodyPr>
          <a:lstStyle/>
          <a:p>
            <a:pPr algn="ctr">
              <a:defRPr/>
            </a:pPr>
            <a:r>
              <a:rPr 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4.1.2.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Mômen</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quán</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tính</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I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của</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vòng</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tròn</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đối</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với</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trục</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quay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là</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trục</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của</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vòng</a:t>
            </a: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6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tròn</a:t>
            </a:r>
            <a:endPar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pic>
        <p:nvPicPr>
          <p:cNvPr id="50179" name="Picture 3" descr="E:\GIANG DAY\Vat ly dai cuong (Co nhiet)\POW-CONHIET\Chuong 4 - Co hoc vat ran\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512" y="3392512"/>
            <a:ext cx="2686050" cy="17621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5"/>
          <p:cNvGrpSpPr>
            <a:grpSpLocks/>
          </p:cNvGrpSpPr>
          <p:nvPr/>
        </p:nvGrpSpPr>
        <p:grpSpPr bwMode="auto">
          <a:xfrm>
            <a:off x="1135612" y="2931185"/>
            <a:ext cx="2400300" cy="2982595"/>
            <a:chOff x="4720" y="1670"/>
            <a:chExt cx="3780" cy="4697"/>
          </a:xfrm>
        </p:grpSpPr>
        <p:sp>
          <p:nvSpPr>
            <p:cNvPr id="12" name="Rectangle 7"/>
            <p:cNvSpPr>
              <a:spLocks noChangeArrowheads="1"/>
            </p:cNvSpPr>
            <p:nvPr/>
          </p:nvSpPr>
          <p:spPr bwMode="auto">
            <a:xfrm>
              <a:off x="7917" y="5788"/>
              <a:ext cx="112"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1200" b="1" i="1"/>
                <a:t> </a:t>
              </a:r>
              <a:endParaRPr lang="en-US"/>
            </a:p>
          </p:txBody>
        </p:sp>
        <p:sp>
          <p:nvSpPr>
            <p:cNvPr id="22" name="Oval 9"/>
            <p:cNvSpPr>
              <a:spLocks noChangeArrowheads="1"/>
            </p:cNvSpPr>
            <p:nvPr/>
          </p:nvSpPr>
          <p:spPr bwMode="auto">
            <a:xfrm>
              <a:off x="4720" y="3571"/>
              <a:ext cx="3780" cy="1243"/>
            </a:xfrm>
            <a:prstGeom prst="ellipse">
              <a:avLst/>
            </a:prstGeom>
            <a:noFill/>
            <a:ln w="50800">
              <a:solidFill>
                <a:srgbClr val="002060"/>
              </a:solidFill>
              <a:round/>
              <a:headEnd/>
              <a:tailEnd/>
            </a:ln>
          </p:spPr>
          <p:txBody>
            <a:bodyPr/>
            <a:lstStyle/>
            <a:p>
              <a:endParaRPr lang="en-US"/>
            </a:p>
          </p:txBody>
        </p:sp>
        <p:sp>
          <p:nvSpPr>
            <p:cNvPr id="14" name="Line 11"/>
            <p:cNvSpPr>
              <a:spLocks noChangeShapeType="1"/>
            </p:cNvSpPr>
            <p:nvPr/>
          </p:nvSpPr>
          <p:spPr bwMode="auto">
            <a:xfrm>
              <a:off x="6720" y="4141"/>
              <a:ext cx="940" cy="451"/>
            </a:xfrm>
            <a:prstGeom prst="line">
              <a:avLst/>
            </a:prstGeom>
            <a:noFill/>
            <a:ln w="25400" cap="rnd">
              <a:solidFill>
                <a:schemeClr val="accent2"/>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2"/>
            <p:cNvSpPr>
              <a:spLocks noChangeShapeType="1"/>
            </p:cNvSpPr>
            <p:nvPr/>
          </p:nvSpPr>
          <p:spPr bwMode="auto">
            <a:xfrm>
              <a:off x="6718" y="1670"/>
              <a:ext cx="2" cy="3814"/>
            </a:xfrm>
            <a:prstGeom prst="line">
              <a:avLst/>
            </a:prstGeom>
            <a:noFill/>
            <a:ln w="50800" cap="rnd">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Rectangle 13"/>
            <p:cNvSpPr>
              <a:spLocks noChangeArrowheads="1"/>
            </p:cNvSpPr>
            <p:nvPr/>
          </p:nvSpPr>
          <p:spPr bwMode="auto">
            <a:xfrm>
              <a:off x="6216" y="3777"/>
              <a:ext cx="418" cy="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400" b="1" dirty="0">
                  <a:solidFill>
                    <a:srgbClr val="C00000"/>
                  </a:solidFill>
                  <a:latin typeface="Times New Roman" pitchFamily="18" charset="0"/>
                  <a:cs typeface="Times New Roman" pitchFamily="18" charset="0"/>
                </a:rPr>
                <a:t>O</a:t>
              </a:r>
            </a:p>
          </p:txBody>
        </p:sp>
        <p:sp>
          <p:nvSpPr>
            <p:cNvPr id="18" name="Rectangle 15"/>
            <p:cNvSpPr>
              <a:spLocks noChangeArrowheads="1"/>
            </p:cNvSpPr>
            <p:nvPr/>
          </p:nvSpPr>
          <p:spPr bwMode="auto">
            <a:xfrm>
              <a:off x="6965" y="3784"/>
              <a:ext cx="535"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400" b="1" dirty="0">
                  <a:solidFill>
                    <a:srgbClr val="C00000"/>
                  </a:solidFill>
                  <a:latin typeface="Times New Roman" pitchFamily="18" charset="0"/>
                  <a:cs typeface="Times New Roman" pitchFamily="18" charset="0"/>
                </a:rPr>
                <a:t>R</a:t>
              </a:r>
            </a:p>
          </p:txBody>
        </p:sp>
        <p:sp>
          <p:nvSpPr>
            <p:cNvPr id="19" name="Rectangle 16"/>
            <p:cNvSpPr>
              <a:spLocks noChangeArrowheads="1"/>
            </p:cNvSpPr>
            <p:nvPr/>
          </p:nvSpPr>
          <p:spPr bwMode="auto">
            <a:xfrm>
              <a:off x="7241" y="4688"/>
              <a:ext cx="1070"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400" b="1" dirty="0" err="1">
                  <a:solidFill>
                    <a:srgbClr val="C00000"/>
                  </a:solidFill>
                  <a:latin typeface="Times New Roman" pitchFamily="18" charset="0"/>
                  <a:cs typeface="Times New Roman" pitchFamily="18" charset="0"/>
                </a:rPr>
                <a:t>dm</a:t>
              </a:r>
              <a:endParaRPr lang="en-US" sz="2400" b="1" dirty="0">
                <a:solidFill>
                  <a:srgbClr val="C00000"/>
                </a:solidFill>
                <a:latin typeface="Times New Roman" pitchFamily="18" charset="0"/>
                <a:cs typeface="Times New Roman" pitchFamily="18" charset="0"/>
              </a:endParaRPr>
            </a:p>
          </p:txBody>
        </p:sp>
        <p:sp>
          <p:nvSpPr>
            <p:cNvPr id="20" name="Rectangle 17"/>
            <p:cNvSpPr>
              <a:spLocks noChangeArrowheads="1"/>
            </p:cNvSpPr>
            <p:nvPr/>
          </p:nvSpPr>
          <p:spPr bwMode="auto">
            <a:xfrm>
              <a:off x="6153" y="1704"/>
              <a:ext cx="563"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400" b="1" dirty="0">
                  <a:solidFill>
                    <a:schemeClr val="accent2"/>
                  </a:solidFill>
                  <a:latin typeface="Times New Roman" pitchFamily="18" charset="0"/>
                  <a:cs typeface="Times New Roman" pitchFamily="18" charset="0"/>
                  <a:sym typeface="Symbol" pitchFamily="18" charset="2"/>
                </a:rPr>
                <a:t></a:t>
              </a:r>
              <a:endParaRPr lang="en-US" dirty="0">
                <a:solidFill>
                  <a:schemeClr val="accent2"/>
                </a:solidFill>
                <a:latin typeface="Times New Roman" pitchFamily="18" charset="0"/>
                <a:cs typeface="Times New Roman" pitchFamily="18" charset="0"/>
              </a:endParaRPr>
            </a:p>
          </p:txBody>
        </p:sp>
        <p:sp>
          <p:nvSpPr>
            <p:cNvPr id="21" name="Rectangle 18"/>
            <p:cNvSpPr>
              <a:spLocks noChangeArrowheads="1"/>
            </p:cNvSpPr>
            <p:nvPr/>
          </p:nvSpPr>
          <p:spPr bwMode="auto">
            <a:xfrm>
              <a:off x="6862" y="2339"/>
              <a:ext cx="103"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1100"/>
                <a:t> </a:t>
              </a:r>
              <a:endParaRPr lang="en-US"/>
            </a:p>
          </p:txBody>
        </p:sp>
      </p:grpSp>
      <p:graphicFrame>
        <p:nvGraphicFramePr>
          <p:cNvPr id="24" name="Object 1"/>
          <p:cNvGraphicFramePr>
            <a:graphicFrameLocks noChangeAspect="1"/>
          </p:cNvGraphicFramePr>
          <p:nvPr>
            <p:extLst>
              <p:ext uri="{D42A27DB-BD31-4B8C-83A1-F6EECF244321}">
                <p14:modId xmlns:p14="http://schemas.microsoft.com/office/powerpoint/2010/main" val="3300542051"/>
              </p:ext>
            </p:extLst>
          </p:nvPr>
        </p:nvGraphicFramePr>
        <p:xfrm>
          <a:off x="4080424" y="5443184"/>
          <a:ext cx="1501775" cy="509588"/>
        </p:xfrm>
        <a:graphic>
          <a:graphicData uri="http://schemas.openxmlformats.org/presentationml/2006/ole">
            <mc:AlternateContent xmlns:mc="http://schemas.openxmlformats.org/markup-compatibility/2006">
              <mc:Choice xmlns:v="urn:schemas-microsoft-com:vml" Requires="v">
                <p:oleObj name="Equation" r:id="rId4" imgW="558720" imgH="190440" progId="Equation.3">
                  <p:embed/>
                </p:oleObj>
              </mc:Choice>
              <mc:Fallback>
                <p:oleObj name="Equation" r:id="rId4" imgW="558720" imgH="190440" progId="Equation.3">
                  <p:embed/>
                  <p:pic>
                    <p:nvPicPr>
                      <p:cNvPr id="0" name=""/>
                      <p:cNvPicPr>
                        <a:picLocks noChangeAspect="1" noChangeArrowheads="1"/>
                      </p:cNvPicPr>
                      <p:nvPr/>
                    </p:nvPicPr>
                    <p:blipFill>
                      <a:blip r:embed="rId5"/>
                      <a:srcRect/>
                      <a:stretch>
                        <a:fillRect/>
                      </a:stretch>
                    </p:blipFill>
                    <p:spPr bwMode="auto">
                      <a:xfrm>
                        <a:off x="4080424" y="5443184"/>
                        <a:ext cx="1501775" cy="509588"/>
                      </a:xfrm>
                      <a:prstGeom prst="rect">
                        <a:avLst/>
                      </a:prstGeom>
                      <a:noFill/>
                      <a:ln w="38100">
                        <a:solidFill>
                          <a:srgbClr val="002060"/>
                        </a:solid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amond(in)">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a:solidFill>
                  <a:srgbClr val="7030A0"/>
                </a:solidFill>
                <a:latin typeface="Times New Roman" pitchFamily="18" charset="0"/>
                <a:cs typeface="Times New Roman" pitchFamily="18" charset="0"/>
              </a:rPr>
              <a:t>MÔMEN QUÁN TÍNH CỦA MỘT VÀI VẬT RẮN ĐƠN GIẢN</a:t>
            </a:r>
          </a:p>
        </p:txBody>
      </p:sp>
      <p:sp>
        <p:nvSpPr>
          <p:cNvPr id="4" name="Rectangle 3"/>
          <p:cNvSpPr/>
          <p:nvPr/>
        </p:nvSpPr>
        <p:spPr>
          <a:xfrm>
            <a:off x="-26048" y="1431857"/>
            <a:ext cx="9170047" cy="1200150"/>
          </a:xfrm>
          <a:prstGeom prst="rect">
            <a:avLst/>
          </a:prstGeom>
        </p:spPr>
        <p:txBody>
          <a:bodyPr wrap="square">
            <a:spAutoFit/>
          </a:bodyPr>
          <a:lstStyle/>
          <a:p>
            <a:pPr algn="ctr">
              <a:defRPr/>
            </a:pPr>
            <a:r>
              <a:rPr lang="en-US" sz="3600" b="1"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4.1.3.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Mômen</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quán</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tính</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I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của</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một</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đĩa</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tròn</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đối</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với</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trục</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quay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là</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trục</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của</a:t>
            </a:r>
            <a:r>
              <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u="sng"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đĩa</a:t>
            </a:r>
            <a:endParaRPr lang="en-US" sz="3600" b="1"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 name="Picture 2" descr="E:\GIANG DAY\Vat ly dai cuong (Co nhiet)\POW-CONHIET\Chuong 4 - Co hoc vat ran\Untitle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727400"/>
            <a:ext cx="2286000" cy="2514600"/>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655732" y="2897456"/>
            <a:ext cx="3419543" cy="2233916"/>
            <a:chOff x="148304" y="1880884"/>
            <a:chExt cx="3419543" cy="2233916"/>
          </a:xfrm>
        </p:grpSpPr>
        <p:sp>
          <p:nvSpPr>
            <p:cNvPr id="10" name="Rectangle 5"/>
            <p:cNvSpPr>
              <a:spLocks noChangeArrowheads="1"/>
            </p:cNvSpPr>
            <p:nvPr/>
          </p:nvSpPr>
          <p:spPr bwMode="auto">
            <a:xfrm>
              <a:off x="1321534" y="3611954"/>
              <a:ext cx="79375" cy="38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VNI-Times" pitchFamily="2" charset="0"/>
                </a:rPr>
                <a:t> </a:t>
              </a:r>
              <a:endParaRPr lang="en-US"/>
            </a:p>
          </p:txBody>
        </p:sp>
        <p:sp>
          <p:nvSpPr>
            <p:cNvPr id="11" name="Rectangle 6"/>
            <p:cNvSpPr>
              <a:spLocks noChangeArrowheads="1"/>
            </p:cNvSpPr>
            <p:nvPr/>
          </p:nvSpPr>
          <p:spPr bwMode="auto">
            <a:xfrm>
              <a:off x="2659797" y="3275396"/>
              <a:ext cx="79375" cy="38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VNI-Times" pitchFamily="2" charset="0"/>
                </a:rPr>
                <a:t> </a:t>
              </a:r>
              <a:endParaRPr lang="en-US"/>
            </a:p>
          </p:txBody>
        </p:sp>
        <p:sp>
          <p:nvSpPr>
            <p:cNvPr id="14" name="Rectangle 9"/>
            <p:cNvSpPr>
              <a:spLocks noChangeArrowheads="1"/>
            </p:cNvSpPr>
            <p:nvPr/>
          </p:nvSpPr>
          <p:spPr bwMode="auto">
            <a:xfrm>
              <a:off x="2191484" y="2064108"/>
              <a:ext cx="79375" cy="38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VNI-Times" pitchFamily="2" charset="0"/>
                </a:rPr>
                <a:t> </a:t>
              </a:r>
              <a:endParaRPr lang="en-US"/>
            </a:p>
          </p:txBody>
        </p:sp>
        <p:grpSp>
          <p:nvGrpSpPr>
            <p:cNvPr id="15" name="Group 13"/>
            <p:cNvGrpSpPr>
              <a:grpSpLocks/>
            </p:cNvGrpSpPr>
            <p:nvPr/>
          </p:nvGrpSpPr>
          <p:grpSpPr bwMode="auto">
            <a:xfrm>
              <a:off x="959584" y="2746748"/>
              <a:ext cx="2608263" cy="1189063"/>
              <a:chOff x="3472" y="2451"/>
              <a:chExt cx="4108" cy="1871"/>
            </a:xfrm>
          </p:grpSpPr>
          <p:grpSp>
            <p:nvGrpSpPr>
              <p:cNvPr id="29" name="Group 14"/>
              <p:cNvGrpSpPr>
                <a:grpSpLocks/>
              </p:cNvGrpSpPr>
              <p:nvPr/>
            </p:nvGrpSpPr>
            <p:grpSpPr bwMode="auto">
              <a:xfrm>
                <a:off x="3472" y="2451"/>
                <a:ext cx="4108" cy="1871"/>
                <a:chOff x="3472" y="2451"/>
                <a:chExt cx="4108" cy="1871"/>
              </a:xfrm>
            </p:grpSpPr>
            <p:sp>
              <p:nvSpPr>
                <p:cNvPr id="31" name="Oval 15"/>
                <p:cNvSpPr>
                  <a:spLocks noChangeArrowheads="1"/>
                </p:cNvSpPr>
                <p:nvPr/>
              </p:nvSpPr>
              <p:spPr bwMode="auto">
                <a:xfrm>
                  <a:off x="3472" y="2451"/>
                  <a:ext cx="4108" cy="1871"/>
                </a:xfrm>
                <a:prstGeom prst="ellipse">
                  <a:avLst/>
                </a:prstGeom>
                <a:solidFill>
                  <a:srgbClr val="FFCC99"/>
                </a:solidFill>
                <a:ln w="0">
                  <a:solidFill>
                    <a:srgbClr val="FFCC99"/>
                  </a:solidFill>
                  <a:round/>
                  <a:headEnd/>
                  <a:tailEnd/>
                </a:ln>
              </p:spPr>
              <p:txBody>
                <a:bodyPr/>
                <a:lstStyle/>
                <a:p>
                  <a:endParaRPr lang="en-US"/>
                </a:p>
              </p:txBody>
            </p:sp>
            <p:sp>
              <p:nvSpPr>
                <p:cNvPr id="32" name="Oval 16"/>
                <p:cNvSpPr>
                  <a:spLocks noChangeArrowheads="1"/>
                </p:cNvSpPr>
                <p:nvPr/>
              </p:nvSpPr>
              <p:spPr bwMode="auto">
                <a:xfrm>
                  <a:off x="3472" y="2451"/>
                  <a:ext cx="4108" cy="1871"/>
                </a:xfrm>
                <a:prstGeom prst="ellipse">
                  <a:avLst/>
                </a:prstGeom>
                <a:solidFill>
                  <a:srgbClr val="0000FF"/>
                </a:solidFill>
                <a:ln w="19685" cap="rnd">
                  <a:solidFill>
                    <a:srgbClr val="0000FF"/>
                  </a:solidFill>
                  <a:round/>
                  <a:headEnd/>
                  <a:tailEnd/>
                </a:ln>
              </p:spPr>
              <p:txBody>
                <a:bodyPr/>
                <a:lstStyle/>
                <a:p>
                  <a:endParaRPr lang="en-US"/>
                </a:p>
              </p:txBody>
            </p:sp>
          </p:grpSp>
          <p:sp>
            <p:nvSpPr>
              <p:cNvPr id="30" name="Oval 17"/>
              <p:cNvSpPr>
                <a:spLocks noChangeArrowheads="1"/>
              </p:cNvSpPr>
              <p:nvPr/>
            </p:nvSpPr>
            <p:spPr bwMode="auto">
              <a:xfrm>
                <a:off x="3988" y="2754"/>
                <a:ext cx="3120" cy="1260"/>
              </a:xfrm>
              <a:prstGeom prst="ellipse">
                <a:avLst/>
              </a:prstGeom>
              <a:solidFill>
                <a:srgbClr val="0000FF"/>
              </a:solidFill>
              <a:ln w="76200">
                <a:solidFill>
                  <a:srgbClr val="FF0066"/>
                </a:solidFill>
                <a:round/>
                <a:headEnd/>
                <a:tailEnd/>
              </a:ln>
            </p:spPr>
            <p:txBody>
              <a:bodyPr/>
              <a:lstStyle/>
              <a:p>
                <a:endParaRPr lang="en-US"/>
              </a:p>
            </p:txBody>
          </p:sp>
        </p:grpSp>
        <p:grpSp>
          <p:nvGrpSpPr>
            <p:cNvPr id="16" name="Group 18"/>
            <p:cNvGrpSpPr>
              <a:grpSpLocks/>
            </p:cNvGrpSpPr>
            <p:nvPr/>
          </p:nvGrpSpPr>
          <p:grpSpPr bwMode="auto">
            <a:xfrm>
              <a:off x="1904996" y="2086333"/>
              <a:ext cx="359209" cy="1214636"/>
              <a:chOff x="4960" y="1409"/>
              <a:chExt cx="567" cy="1914"/>
            </a:xfrm>
          </p:grpSpPr>
          <p:sp>
            <p:nvSpPr>
              <p:cNvPr id="26" name="Rectangle 19"/>
              <p:cNvSpPr>
                <a:spLocks noChangeArrowheads="1"/>
              </p:cNvSpPr>
              <p:nvPr/>
            </p:nvSpPr>
            <p:spPr bwMode="auto">
              <a:xfrm>
                <a:off x="4960" y="1409"/>
                <a:ext cx="455"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2400" b="1" dirty="0">
                    <a:solidFill>
                      <a:srgbClr val="00B050"/>
                    </a:solidFill>
                    <a:latin typeface="Symbol" pitchFamily="18" charset="2"/>
                  </a:rPr>
                  <a:t>D</a:t>
                </a:r>
                <a:endParaRPr lang="en-US" sz="2400" b="1" dirty="0">
                  <a:solidFill>
                    <a:srgbClr val="00B050"/>
                  </a:solidFill>
                </a:endParaRPr>
              </a:p>
            </p:txBody>
          </p:sp>
          <p:sp>
            <p:nvSpPr>
              <p:cNvPr id="27" name="Line 20"/>
              <p:cNvSpPr>
                <a:spLocks noChangeShapeType="1"/>
              </p:cNvSpPr>
              <p:nvPr/>
            </p:nvSpPr>
            <p:spPr bwMode="auto">
              <a:xfrm>
                <a:off x="5525" y="1449"/>
                <a:ext cx="2" cy="1874"/>
              </a:xfrm>
              <a:prstGeom prst="line">
                <a:avLst/>
              </a:prstGeom>
              <a:noFill/>
              <a:ln w="38100" cap="rnd">
                <a:solidFill>
                  <a:srgbClr val="00B05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 name="Group 22"/>
            <p:cNvGrpSpPr>
              <a:grpSpLocks/>
            </p:cNvGrpSpPr>
            <p:nvPr/>
          </p:nvGrpSpPr>
          <p:grpSpPr bwMode="auto">
            <a:xfrm>
              <a:off x="1037407" y="3300797"/>
              <a:ext cx="1206460" cy="787417"/>
              <a:chOff x="3595" y="3323"/>
              <a:chExt cx="1901" cy="1240"/>
            </a:xfrm>
          </p:grpSpPr>
          <p:sp>
            <p:nvSpPr>
              <p:cNvPr id="24" name="Rectangle 23"/>
              <p:cNvSpPr>
                <a:spLocks noChangeArrowheads="1"/>
              </p:cNvSpPr>
              <p:nvPr/>
            </p:nvSpPr>
            <p:spPr bwMode="auto">
              <a:xfrm>
                <a:off x="3595" y="3981"/>
                <a:ext cx="65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2400" b="1" dirty="0">
                    <a:solidFill>
                      <a:srgbClr val="FF0000"/>
                    </a:solidFill>
                    <a:latin typeface="Times New Roman" pitchFamily="18" charset="0"/>
                    <a:cs typeface="Times New Roman" pitchFamily="18" charset="0"/>
                  </a:rPr>
                  <a:t>R</a:t>
                </a:r>
                <a:endParaRPr lang="en-US" sz="2400" b="1" dirty="0">
                  <a:latin typeface="Times New Roman" pitchFamily="18" charset="0"/>
                  <a:cs typeface="Times New Roman" pitchFamily="18" charset="0"/>
                </a:endParaRPr>
              </a:p>
            </p:txBody>
          </p:sp>
          <p:sp>
            <p:nvSpPr>
              <p:cNvPr id="25" name="Line 24"/>
              <p:cNvSpPr>
                <a:spLocks noChangeShapeType="1"/>
              </p:cNvSpPr>
              <p:nvPr/>
            </p:nvSpPr>
            <p:spPr bwMode="auto">
              <a:xfrm flipH="1">
                <a:off x="4062" y="3323"/>
                <a:ext cx="1434" cy="689"/>
              </a:xfrm>
              <a:prstGeom prst="line">
                <a:avLst/>
              </a:prstGeom>
              <a:noFill/>
              <a:ln w="3810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25"/>
            <p:cNvGrpSpPr>
              <a:grpSpLocks/>
            </p:cNvGrpSpPr>
            <p:nvPr/>
          </p:nvGrpSpPr>
          <p:grpSpPr bwMode="auto">
            <a:xfrm>
              <a:off x="2289908" y="3315468"/>
              <a:ext cx="852044" cy="369559"/>
              <a:chOff x="5587" y="3346"/>
              <a:chExt cx="1343" cy="581"/>
            </a:xfrm>
          </p:grpSpPr>
          <p:sp>
            <p:nvSpPr>
              <p:cNvPr id="22" name="Rectangle 26"/>
              <p:cNvSpPr>
                <a:spLocks noChangeArrowheads="1"/>
              </p:cNvSpPr>
              <p:nvPr/>
            </p:nvSpPr>
            <p:spPr bwMode="auto">
              <a:xfrm>
                <a:off x="5826" y="3346"/>
                <a:ext cx="435"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2400" b="1" dirty="0">
                    <a:solidFill>
                      <a:srgbClr val="FFFF00"/>
                    </a:solidFill>
                    <a:latin typeface="Times New Roman" pitchFamily="18" charset="0"/>
                    <a:cs typeface="Times New Roman" pitchFamily="18" charset="0"/>
                  </a:rPr>
                  <a:t>r</a:t>
                </a:r>
              </a:p>
            </p:txBody>
          </p:sp>
          <p:sp>
            <p:nvSpPr>
              <p:cNvPr id="23" name="Line 27"/>
              <p:cNvSpPr>
                <a:spLocks noChangeShapeType="1"/>
              </p:cNvSpPr>
              <p:nvPr/>
            </p:nvSpPr>
            <p:spPr bwMode="auto">
              <a:xfrm>
                <a:off x="5587" y="3354"/>
                <a:ext cx="1343" cy="313"/>
              </a:xfrm>
              <a:prstGeom prst="line">
                <a:avLst/>
              </a:prstGeom>
              <a:noFill/>
              <a:ln w="38100" cap="rnd">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0"/>
            <p:cNvGrpSpPr>
              <a:grpSpLocks/>
            </p:cNvGrpSpPr>
            <p:nvPr/>
          </p:nvGrpSpPr>
          <p:grpSpPr bwMode="auto">
            <a:xfrm>
              <a:off x="2605507" y="2694047"/>
              <a:ext cx="549397" cy="369169"/>
              <a:chOff x="6066" y="2367"/>
              <a:chExt cx="864" cy="582"/>
            </a:xfrm>
          </p:grpSpPr>
          <p:sp>
            <p:nvSpPr>
              <p:cNvPr id="20" name="Rectangle 11"/>
              <p:cNvSpPr>
                <a:spLocks noChangeArrowheads="1"/>
              </p:cNvSpPr>
              <p:nvPr/>
            </p:nvSpPr>
            <p:spPr bwMode="auto">
              <a:xfrm>
                <a:off x="6066" y="2367"/>
                <a:ext cx="48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2400" b="1" dirty="0" err="1">
                    <a:solidFill>
                      <a:srgbClr val="FFFF00"/>
                    </a:solidFill>
                    <a:latin typeface="Times New Roman" pitchFamily="18" charset="0"/>
                    <a:cs typeface="Times New Roman" pitchFamily="18" charset="0"/>
                  </a:rPr>
                  <a:t>dr</a:t>
                </a:r>
                <a:endParaRPr lang="en-US" sz="2400" b="1" dirty="0">
                  <a:solidFill>
                    <a:srgbClr val="FFFF00"/>
                  </a:solidFill>
                  <a:latin typeface="Times New Roman" pitchFamily="18" charset="0"/>
                  <a:cs typeface="Times New Roman" pitchFamily="18" charset="0"/>
                </a:endParaRPr>
              </a:p>
            </p:txBody>
          </p:sp>
          <p:sp>
            <p:nvSpPr>
              <p:cNvPr id="21" name="Line 12"/>
              <p:cNvSpPr>
                <a:spLocks noChangeShapeType="1"/>
              </p:cNvSpPr>
              <p:nvPr/>
            </p:nvSpPr>
            <p:spPr bwMode="auto">
              <a:xfrm flipH="1">
                <a:off x="6636" y="2754"/>
                <a:ext cx="294" cy="105"/>
              </a:xfrm>
              <a:prstGeom prst="line">
                <a:avLst/>
              </a:prstGeom>
              <a:noFill/>
              <a:ln w="19050" cap="rnd">
                <a:solidFill>
                  <a:schemeClr val="bg1"/>
                </a:solidFill>
                <a:round/>
                <a:headEnd/>
                <a:tailEnd type="triangle"/>
              </a:ln>
              <a:extLst>
                <a:ext uri="{909E8E84-426E-40DD-AFC4-6F175D3DCCD1}">
                  <a14:hiddenFill xmlns:a14="http://schemas.microsoft.com/office/drawing/2010/main">
                    <a:noFill/>
                  </a14:hiddenFill>
                </a:ext>
              </a:extLst>
            </p:spPr>
            <p:txBody>
              <a:bodyPr/>
              <a:lstStyle/>
              <a:p>
                <a:endParaRPr lang="en-US"/>
              </a:p>
            </p:txBody>
          </p:sp>
        </p:grpSp>
        <p:sp>
          <p:nvSpPr>
            <p:cNvPr id="33" name="Line 20"/>
            <p:cNvSpPr>
              <a:spLocks noChangeShapeType="1"/>
            </p:cNvSpPr>
            <p:nvPr/>
          </p:nvSpPr>
          <p:spPr bwMode="auto">
            <a:xfrm>
              <a:off x="2264209" y="3341279"/>
              <a:ext cx="0" cy="773521"/>
            </a:xfrm>
            <a:prstGeom prst="line">
              <a:avLst/>
            </a:prstGeom>
            <a:noFill/>
            <a:ln w="38100" cap="rnd">
              <a:solidFill>
                <a:srgbClr val="00B05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2"/>
            <p:cNvSpPr>
              <a:spLocks noChangeShapeType="1"/>
            </p:cNvSpPr>
            <p:nvPr/>
          </p:nvSpPr>
          <p:spPr bwMode="auto">
            <a:xfrm flipV="1">
              <a:off x="2717517" y="3062926"/>
              <a:ext cx="182924" cy="64279"/>
            </a:xfrm>
            <a:prstGeom prst="line">
              <a:avLst/>
            </a:prstGeom>
            <a:noFill/>
            <a:ln w="19050" cap="rnd">
              <a:solidFill>
                <a:schemeClr val="bg1"/>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35" name="Line 12"/>
            <p:cNvSpPr>
              <a:spLocks noChangeShapeType="1"/>
            </p:cNvSpPr>
            <p:nvPr/>
          </p:nvSpPr>
          <p:spPr bwMode="auto">
            <a:xfrm>
              <a:off x="876300" y="2590800"/>
              <a:ext cx="615866" cy="504265"/>
            </a:xfrm>
            <a:prstGeom prst="line">
              <a:avLst/>
            </a:prstGeom>
            <a:noFill/>
            <a:ln w="25400" cap="rnd">
              <a:solidFill>
                <a:srgbClr val="0070C0"/>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3" name="Rectangle 2"/>
            <p:cNvSpPr/>
            <p:nvPr/>
          </p:nvSpPr>
          <p:spPr>
            <a:xfrm>
              <a:off x="148304" y="1880884"/>
              <a:ext cx="1622560" cy="830997"/>
            </a:xfrm>
            <a:prstGeom prst="rect">
              <a:avLst/>
            </a:prstGeom>
          </p:spPr>
          <p:txBody>
            <a:bodyPr wrap="none">
              <a:spAutoFit/>
            </a:bodyPr>
            <a:lstStyle/>
            <a:p>
              <a:r>
                <a:rPr lang="en-US" sz="2400" b="1" dirty="0" err="1">
                  <a:solidFill>
                    <a:srgbClr val="0070C0"/>
                  </a:solidFill>
                  <a:latin typeface="Times New Roman" pitchFamily="18" charset="0"/>
                  <a:cs typeface="Times New Roman" pitchFamily="18" charset="0"/>
                </a:rPr>
                <a:t>dS</a:t>
              </a:r>
              <a:r>
                <a:rPr lang="en-US" sz="2400" b="1" dirty="0">
                  <a:solidFill>
                    <a:srgbClr val="0070C0"/>
                  </a:solidFill>
                  <a:latin typeface="Times New Roman" pitchFamily="18" charset="0"/>
                  <a:cs typeface="Times New Roman" pitchFamily="18" charset="0"/>
                </a:rPr>
                <a:t> = 2</a:t>
              </a:r>
              <a:r>
                <a:rPr lang="en-US" sz="2400" b="1" dirty="0">
                  <a:solidFill>
                    <a:srgbClr val="0070C0"/>
                  </a:solidFill>
                  <a:latin typeface="Times New Roman" pitchFamily="18" charset="0"/>
                  <a:cs typeface="Times New Roman" pitchFamily="18" charset="0"/>
                  <a:sym typeface="Symbol"/>
                </a:rPr>
                <a:t></a:t>
              </a:r>
              <a:r>
                <a:rPr lang="en-US" sz="2400" b="1" dirty="0">
                  <a:solidFill>
                    <a:srgbClr val="0070C0"/>
                  </a:solidFill>
                  <a:latin typeface="Times New Roman" pitchFamily="18" charset="0"/>
                  <a:cs typeface="Times New Roman" pitchFamily="18" charset="0"/>
                </a:rPr>
                <a:t>rdr</a:t>
              </a:r>
            </a:p>
            <a:p>
              <a:r>
                <a:rPr lang="en-US" sz="2400" b="1" dirty="0" err="1">
                  <a:solidFill>
                    <a:srgbClr val="0070C0"/>
                  </a:solidFill>
                  <a:latin typeface="Times New Roman" pitchFamily="18" charset="0"/>
                  <a:cs typeface="Times New Roman" pitchFamily="18" charset="0"/>
                </a:rPr>
                <a:t>dm</a:t>
              </a:r>
              <a:r>
                <a:rPr lang="en-US" sz="2400" b="1" dirty="0">
                  <a:solidFill>
                    <a:srgbClr val="0070C0"/>
                  </a:solidFill>
                  <a:latin typeface="Times New Roman" pitchFamily="18" charset="0"/>
                  <a:cs typeface="Times New Roman" pitchFamily="18" charset="0"/>
                </a:rPr>
                <a:t> = </a:t>
              </a:r>
              <a:r>
                <a:rPr lang="el-GR" sz="2400" b="1" dirty="0">
                  <a:solidFill>
                    <a:srgbClr val="0070C0"/>
                  </a:solidFill>
                  <a:latin typeface="Times New Roman" pitchFamily="18" charset="0"/>
                  <a:cs typeface="Times New Roman" pitchFamily="18" charset="0"/>
                </a:rPr>
                <a:t>σ</a:t>
              </a:r>
              <a:r>
                <a:rPr lang="en-US" sz="2400" b="1" dirty="0" err="1">
                  <a:solidFill>
                    <a:srgbClr val="0070C0"/>
                  </a:solidFill>
                  <a:latin typeface="Times New Roman" pitchFamily="18" charset="0"/>
                  <a:cs typeface="Times New Roman" pitchFamily="18" charset="0"/>
                </a:rPr>
                <a:t>dS</a:t>
              </a:r>
              <a:endParaRPr lang="en-US" sz="2400" dirty="0"/>
            </a:p>
          </p:txBody>
        </p:sp>
      </p:grpSp>
      <p:graphicFrame>
        <p:nvGraphicFramePr>
          <p:cNvPr id="38" name="Object 1"/>
          <p:cNvGraphicFramePr>
            <a:graphicFrameLocks noChangeAspect="1"/>
          </p:cNvGraphicFramePr>
          <p:nvPr>
            <p:extLst>
              <p:ext uri="{D42A27DB-BD31-4B8C-83A1-F6EECF244321}">
                <p14:modId xmlns:p14="http://schemas.microsoft.com/office/powerpoint/2010/main" val="1297042660"/>
              </p:ext>
            </p:extLst>
          </p:nvPr>
        </p:nvGraphicFramePr>
        <p:xfrm>
          <a:off x="3815431" y="5242000"/>
          <a:ext cx="1603375" cy="1122363"/>
        </p:xfrm>
        <a:graphic>
          <a:graphicData uri="http://schemas.openxmlformats.org/presentationml/2006/ole">
            <mc:AlternateContent xmlns:mc="http://schemas.openxmlformats.org/markup-compatibility/2006">
              <mc:Choice xmlns:v="urn:schemas-microsoft-com:vml" Requires="v">
                <p:oleObj name="Equation" r:id="rId4" imgW="596880" imgH="419040" progId="Equation.3">
                  <p:embed/>
                </p:oleObj>
              </mc:Choice>
              <mc:Fallback>
                <p:oleObj name="Equation" r:id="rId4" imgW="596880" imgH="419040" progId="Equation.3">
                  <p:embed/>
                  <p:pic>
                    <p:nvPicPr>
                      <p:cNvPr id="0" name=""/>
                      <p:cNvPicPr>
                        <a:picLocks noChangeAspect="1" noChangeArrowheads="1"/>
                      </p:cNvPicPr>
                      <p:nvPr/>
                    </p:nvPicPr>
                    <p:blipFill>
                      <a:blip r:embed="rId5"/>
                      <a:srcRect/>
                      <a:stretch>
                        <a:fillRect/>
                      </a:stretch>
                    </p:blipFill>
                    <p:spPr bwMode="auto">
                      <a:xfrm>
                        <a:off x="3815431" y="5242000"/>
                        <a:ext cx="1603375" cy="1122363"/>
                      </a:xfrm>
                      <a:prstGeom prst="rect">
                        <a:avLst/>
                      </a:prstGeom>
                      <a:noFill/>
                      <a:ln w="38100">
                        <a:solidFill>
                          <a:srgbClr val="0070C0"/>
                        </a:solidFill>
                      </a:ln>
                    </p:spPr>
                  </p:pic>
                </p:oleObj>
              </mc:Fallback>
            </mc:AlternateContent>
          </a:graphicData>
        </a:graphic>
      </p:graphicFrame>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1000" fill="hold"/>
                                        <p:tgtEl>
                                          <p:spTgt spid="38"/>
                                        </p:tgtEl>
                                        <p:attrNameLst>
                                          <p:attrName>ppt_w</p:attrName>
                                        </p:attrNameLst>
                                      </p:cBhvr>
                                      <p:tavLst>
                                        <p:tav tm="0">
                                          <p:val>
                                            <p:fltVal val="0"/>
                                          </p:val>
                                        </p:tav>
                                        <p:tav tm="100000">
                                          <p:val>
                                            <p:strVal val="#ppt_w"/>
                                          </p:val>
                                        </p:tav>
                                      </p:tavLst>
                                    </p:anim>
                                    <p:anim calcmode="lin" valueType="num">
                                      <p:cBhvr>
                                        <p:cTn id="8" dur="1000" fill="hold"/>
                                        <p:tgtEl>
                                          <p:spTgt spid="38"/>
                                        </p:tgtEl>
                                        <p:attrNameLst>
                                          <p:attrName>ppt_h</p:attrName>
                                        </p:attrNameLst>
                                      </p:cBhvr>
                                      <p:tavLst>
                                        <p:tav tm="0">
                                          <p:val>
                                            <p:fltVal val="0"/>
                                          </p:val>
                                        </p:tav>
                                        <p:tav tm="100000">
                                          <p:val>
                                            <p:strVal val="#ppt_h"/>
                                          </p:val>
                                        </p:tav>
                                      </p:tavLst>
                                    </p:anim>
                                    <p:anim calcmode="lin" valueType="num">
                                      <p:cBhvr>
                                        <p:cTn id="9" dur="1000" fill="hold"/>
                                        <p:tgtEl>
                                          <p:spTgt spid="38"/>
                                        </p:tgtEl>
                                        <p:attrNameLst>
                                          <p:attrName>style.rotation</p:attrName>
                                        </p:attrNameLst>
                                      </p:cBhvr>
                                      <p:tavLst>
                                        <p:tav tm="0">
                                          <p:val>
                                            <p:fltVal val="90"/>
                                          </p:val>
                                        </p:tav>
                                        <p:tav tm="100000">
                                          <p:val>
                                            <p:fltVal val="0"/>
                                          </p:val>
                                        </p:tav>
                                      </p:tavLst>
                                    </p:anim>
                                    <p:animEffect transition="in" filter="fade">
                                      <p:cBhvr>
                                        <p:cTn id="1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a:solidFill>
                  <a:srgbClr val="7030A0"/>
                </a:solidFill>
                <a:latin typeface="Times New Roman" pitchFamily="18" charset="0"/>
                <a:cs typeface="Times New Roman" pitchFamily="18" charset="0"/>
              </a:rPr>
              <a:t>MÔMEN QUÁN TÍNH CỦA MỘT VÀI VẬT RẮN ĐƠN GIẢN</a:t>
            </a:r>
          </a:p>
        </p:txBody>
      </p:sp>
      <p:sp>
        <p:nvSpPr>
          <p:cNvPr id="4" name="Rectangle 3"/>
          <p:cNvSpPr/>
          <p:nvPr/>
        </p:nvSpPr>
        <p:spPr>
          <a:xfrm>
            <a:off x="108039" y="355600"/>
            <a:ext cx="8820061" cy="1200329"/>
          </a:xfrm>
          <a:prstGeom prst="rect">
            <a:avLst/>
          </a:prstGeom>
        </p:spPr>
        <p:txBody>
          <a:bodyPr wrap="square">
            <a:spAutoFit/>
          </a:bodyPr>
          <a:lstStyle/>
          <a:p>
            <a:pPr algn="ctr">
              <a:defRPr/>
            </a:pP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4.1.4. </a:t>
            </a:r>
            <a:r>
              <a:rPr lang="pt-BR" sz="3600" b="1" u="sng"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Mômen quán tính </a:t>
            </a:r>
          </a:p>
          <a:p>
            <a:pPr algn="ctr">
              <a:defRPr/>
            </a:pPr>
            <a:r>
              <a:rPr lang="pt-BR" sz="3600" b="1" u="sng"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của hình trụ</a:t>
            </a:r>
            <a:endParaRPr lang="en-US" sz="3600" b="1" u="sng"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5" name="Rectangle 4"/>
          <p:cNvSpPr/>
          <p:nvPr/>
        </p:nvSpPr>
        <p:spPr bwMode="auto">
          <a:xfrm>
            <a:off x="984885" y="1794271"/>
            <a:ext cx="2057400" cy="685800"/>
          </a:xfrm>
          <a:prstGeom prst="rect">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3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Trụ</a:t>
            </a: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3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rỗng</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grpSp>
        <p:nvGrpSpPr>
          <p:cNvPr id="64522" name="Group 12"/>
          <p:cNvGrpSpPr>
            <a:grpSpLocks/>
          </p:cNvGrpSpPr>
          <p:nvPr/>
        </p:nvGrpSpPr>
        <p:grpSpPr bwMode="auto">
          <a:xfrm>
            <a:off x="1151890" y="5833661"/>
            <a:ext cx="1651000" cy="838200"/>
            <a:chOff x="4419600" y="5257800"/>
            <a:chExt cx="1651000" cy="838200"/>
          </a:xfrm>
        </p:grpSpPr>
        <p:sp>
          <p:nvSpPr>
            <p:cNvPr id="12" name="Rectangle 11"/>
            <p:cNvSpPr/>
            <p:nvPr/>
          </p:nvSpPr>
          <p:spPr bwMode="auto">
            <a:xfrm>
              <a:off x="4419600" y="5257800"/>
              <a:ext cx="1651000" cy="838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452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1200" y="5384800"/>
              <a:ext cx="152019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26" name="Picture 2" descr="E:\GIANG DAY\Vat ly dai cuong (Co nhiet)\POW-CONHIET\Chuong 4 - Co hoc vat ran\Untitled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39" y="4120948"/>
            <a:ext cx="2438400" cy="147637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bwMode="auto">
          <a:xfrm>
            <a:off x="5969000" y="1739679"/>
            <a:ext cx="2057400" cy="685800"/>
          </a:xfrm>
          <a:prstGeom prst="rect">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3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Trụ</a:t>
            </a: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3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đặc</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pic>
        <p:nvPicPr>
          <p:cNvPr id="52227" name="Picture 3" descr="E:\GIANG DAY\Vat ly dai cuong (Co nhiet)\POW-CONHIET\Chuong 4 - Co hoc vat ran\Untitled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617" y="4120948"/>
            <a:ext cx="2457450" cy="132397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3"/>
          <p:cNvGrpSpPr>
            <a:grpSpLocks/>
          </p:cNvGrpSpPr>
          <p:nvPr/>
        </p:nvGrpSpPr>
        <p:grpSpPr bwMode="auto">
          <a:xfrm>
            <a:off x="6150175" y="5693961"/>
            <a:ext cx="1828800" cy="1066800"/>
            <a:chOff x="3810000" y="5334000"/>
            <a:chExt cx="1828800" cy="1066800"/>
          </a:xfrm>
        </p:grpSpPr>
        <p:sp>
          <p:nvSpPr>
            <p:cNvPr id="19" name="Rectangle 18"/>
            <p:cNvSpPr/>
            <p:nvPr/>
          </p:nvSpPr>
          <p:spPr bwMode="auto">
            <a:xfrm>
              <a:off x="3810000" y="5334000"/>
              <a:ext cx="1828800" cy="1066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11600" y="5384800"/>
              <a:ext cx="1676401" cy="96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239" name="Group 52238"/>
          <p:cNvGrpSpPr/>
          <p:nvPr/>
        </p:nvGrpSpPr>
        <p:grpSpPr>
          <a:xfrm>
            <a:off x="5096501" y="2602597"/>
            <a:ext cx="2227582" cy="2994726"/>
            <a:chOff x="5096501" y="2602597"/>
            <a:chExt cx="2227582" cy="2994726"/>
          </a:xfrm>
        </p:grpSpPr>
        <p:sp>
          <p:nvSpPr>
            <p:cNvPr id="39" name="Flowchart: Direct Access Storage 38"/>
            <p:cNvSpPr/>
            <p:nvPr/>
          </p:nvSpPr>
          <p:spPr>
            <a:xfrm rot="16200000">
              <a:off x="4807145" y="3869549"/>
              <a:ext cx="2019026" cy="1436522"/>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096501" y="4509917"/>
              <a:ext cx="1438418" cy="660078"/>
            </a:xfrm>
            <a:prstGeom prst="ellipse">
              <a:avLst/>
            </a:prstGeom>
            <a:pattFill prst="dkVert">
              <a:fgClr>
                <a:schemeClr val="accent1"/>
              </a:fgClr>
              <a:bgClr>
                <a:schemeClr val="bg1"/>
              </a:bgClr>
            </a:patt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1" idx="6"/>
              <a:endCxn id="40" idx="6"/>
            </p:cNvCxnSpPr>
            <p:nvPr/>
          </p:nvCxnSpPr>
          <p:spPr>
            <a:xfrm flipH="1">
              <a:off x="6534919" y="3050616"/>
              <a:ext cx="788063" cy="1789340"/>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5886461" y="2715992"/>
              <a:ext cx="1436521" cy="669248"/>
            </a:xfrm>
            <a:prstGeom prst="ellipse">
              <a:avLst/>
            </a:prstGeom>
            <a:pattFill prst="dkVert">
              <a:fgClr>
                <a:schemeClr val="accent1"/>
              </a:fgClr>
              <a:bgClr>
                <a:schemeClr val="bg1"/>
              </a:bgClr>
            </a:patt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41" idx="2"/>
              <a:endCxn id="40" idx="2"/>
            </p:cNvCxnSpPr>
            <p:nvPr/>
          </p:nvCxnSpPr>
          <p:spPr>
            <a:xfrm flipH="1">
              <a:off x="5096501" y="3050616"/>
              <a:ext cx="789960" cy="1789340"/>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5098397" y="4400518"/>
              <a:ext cx="1438418" cy="660078"/>
            </a:xfrm>
            <a:prstGeom prst="ellipse">
              <a:avLst/>
            </a:prstGeom>
            <a:pattFill prst="dkVert">
              <a:fgClr>
                <a:schemeClr val="accent1"/>
              </a:fgClr>
              <a:bgClr>
                <a:schemeClr val="bg1"/>
              </a:bgClr>
            </a:patt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887562" y="2602597"/>
              <a:ext cx="1436521" cy="669248"/>
            </a:xfrm>
            <a:prstGeom prst="ellipse">
              <a:avLst/>
            </a:prstGeom>
            <a:pattFill prst="dkVert">
              <a:fgClr>
                <a:schemeClr val="accent1"/>
              </a:fgClr>
              <a:bgClr>
                <a:schemeClr val="bg1"/>
              </a:bgClr>
            </a:patt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238" name="Group 52237"/>
          <p:cNvGrpSpPr/>
          <p:nvPr/>
        </p:nvGrpSpPr>
        <p:grpSpPr>
          <a:xfrm>
            <a:off x="1587064" y="2686673"/>
            <a:ext cx="2466312" cy="2910650"/>
            <a:chOff x="1587064" y="2686673"/>
            <a:chExt cx="2466312" cy="2910650"/>
          </a:xfrm>
        </p:grpSpPr>
        <p:sp>
          <p:nvSpPr>
            <p:cNvPr id="77" name="Flowchart: Direct Access Storage 76"/>
            <p:cNvSpPr/>
            <p:nvPr/>
          </p:nvSpPr>
          <p:spPr>
            <a:xfrm rot="16200000">
              <a:off x="2325602" y="3869549"/>
              <a:ext cx="2019026" cy="1436522"/>
            </a:xfrm>
            <a:prstGeom prst="flowChartMagneticDrum">
              <a:avLst/>
            </a:prstGeom>
            <a:solidFill>
              <a:schemeClr val="accent1">
                <a:lumMod val="50000"/>
              </a:schemeClr>
            </a:solid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628606" y="4509917"/>
              <a:ext cx="1422000" cy="660078"/>
            </a:xfrm>
            <a:prstGeom prst="ellipse">
              <a:avLst/>
            </a:prstGeom>
            <a:solidFill>
              <a:srgbClr val="C00000"/>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587065" y="2781615"/>
              <a:ext cx="1436521" cy="669248"/>
            </a:xfrm>
            <a:prstGeom prst="ellipse">
              <a:avLst/>
            </a:prstGeom>
            <a:solidFill>
              <a:schemeClr val="accent1">
                <a:lumMod val="50000"/>
              </a:schemeClr>
            </a:solidFill>
            <a:ln w="508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614958" y="3578296"/>
              <a:ext cx="1438418" cy="660078"/>
            </a:xfrm>
            <a:prstGeom prst="ellipse">
              <a:avLst/>
            </a:prstGeom>
            <a:solidFill>
              <a:schemeClr val="bg1"/>
            </a:solid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80" idx="2"/>
              <a:endCxn id="88" idx="2"/>
            </p:cNvCxnSpPr>
            <p:nvPr/>
          </p:nvCxnSpPr>
          <p:spPr>
            <a:xfrm>
              <a:off x="1587065" y="3116239"/>
              <a:ext cx="1043437" cy="1630811"/>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2630502" y="4417011"/>
              <a:ext cx="1422000" cy="660078"/>
            </a:xfrm>
            <a:prstGeom prst="ellipse">
              <a:avLst/>
            </a:prstGeom>
            <a:solidFill>
              <a:schemeClr val="bg1"/>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587064" y="2686673"/>
              <a:ext cx="1436521" cy="669248"/>
            </a:xfrm>
            <a:prstGeom prst="ellipse">
              <a:avLst/>
            </a:prstGeom>
            <a:solidFill>
              <a:schemeClr val="bg1"/>
            </a:solidFill>
            <a:ln w="508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a:stCxn id="80" idx="6"/>
              <a:endCxn id="78" idx="6"/>
            </p:cNvCxnSpPr>
            <p:nvPr/>
          </p:nvCxnSpPr>
          <p:spPr>
            <a:xfrm>
              <a:off x="3023586" y="3116239"/>
              <a:ext cx="1027020" cy="1723717"/>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par>
                          <p:cTn id="8" fill="hold">
                            <p:stCondLst>
                              <p:cond delay="1000"/>
                            </p:stCondLst>
                            <p:childTnLst>
                              <p:par>
                                <p:cTn id="9" presetID="53" presetClass="entr" presetSubtype="528" fill="hold" nodeType="afterEffect">
                                  <p:stCondLst>
                                    <p:cond delay="0"/>
                                  </p:stCondLst>
                                  <p:childTnLst>
                                    <p:set>
                                      <p:cBhvr>
                                        <p:cTn id="10" dur="1" fill="hold">
                                          <p:stCondLst>
                                            <p:cond delay="0"/>
                                          </p:stCondLst>
                                        </p:cTn>
                                        <p:tgtEl>
                                          <p:spTgt spid="52226"/>
                                        </p:tgtEl>
                                        <p:attrNameLst>
                                          <p:attrName>style.visibility</p:attrName>
                                        </p:attrNameLst>
                                      </p:cBhvr>
                                      <p:to>
                                        <p:strVal val="visible"/>
                                      </p:to>
                                    </p:set>
                                    <p:anim calcmode="lin" valueType="num">
                                      <p:cBhvr>
                                        <p:cTn id="11" dur="500" fill="hold"/>
                                        <p:tgtEl>
                                          <p:spTgt spid="52226"/>
                                        </p:tgtEl>
                                        <p:attrNameLst>
                                          <p:attrName>ppt_w</p:attrName>
                                        </p:attrNameLst>
                                      </p:cBhvr>
                                      <p:tavLst>
                                        <p:tav tm="0">
                                          <p:val>
                                            <p:fltVal val="0"/>
                                          </p:val>
                                        </p:tav>
                                        <p:tav tm="100000">
                                          <p:val>
                                            <p:strVal val="#ppt_w"/>
                                          </p:val>
                                        </p:tav>
                                      </p:tavLst>
                                    </p:anim>
                                    <p:anim calcmode="lin" valueType="num">
                                      <p:cBhvr>
                                        <p:cTn id="12" dur="500" fill="hold"/>
                                        <p:tgtEl>
                                          <p:spTgt spid="52226"/>
                                        </p:tgtEl>
                                        <p:attrNameLst>
                                          <p:attrName>ppt_h</p:attrName>
                                        </p:attrNameLst>
                                      </p:cBhvr>
                                      <p:tavLst>
                                        <p:tav tm="0">
                                          <p:val>
                                            <p:fltVal val="0"/>
                                          </p:val>
                                        </p:tav>
                                        <p:tav tm="100000">
                                          <p:val>
                                            <p:strVal val="#ppt_h"/>
                                          </p:val>
                                        </p:tav>
                                      </p:tavLst>
                                    </p:anim>
                                    <p:animEffect transition="in" filter="fade">
                                      <p:cBhvr>
                                        <p:cTn id="13" dur="500"/>
                                        <p:tgtEl>
                                          <p:spTgt spid="52226"/>
                                        </p:tgtEl>
                                      </p:cBhvr>
                                    </p:animEffect>
                                    <p:anim calcmode="lin" valueType="num">
                                      <p:cBhvr>
                                        <p:cTn id="14" dur="500" fill="hold"/>
                                        <p:tgtEl>
                                          <p:spTgt spid="52226"/>
                                        </p:tgtEl>
                                        <p:attrNameLst>
                                          <p:attrName>ppt_x</p:attrName>
                                        </p:attrNameLst>
                                      </p:cBhvr>
                                      <p:tavLst>
                                        <p:tav tm="0">
                                          <p:val>
                                            <p:fltVal val="0.5"/>
                                          </p:val>
                                        </p:tav>
                                        <p:tav tm="100000">
                                          <p:val>
                                            <p:strVal val="#ppt_x"/>
                                          </p:val>
                                        </p:tav>
                                      </p:tavLst>
                                    </p:anim>
                                    <p:anim calcmode="lin" valueType="num">
                                      <p:cBhvr>
                                        <p:cTn id="15" dur="500" fill="hold"/>
                                        <p:tgtEl>
                                          <p:spTgt spid="52226"/>
                                        </p:tgtEl>
                                        <p:attrNameLst>
                                          <p:attrName>ppt_y</p:attrName>
                                        </p:attrNameLst>
                                      </p:cBhvr>
                                      <p:tavLst>
                                        <p:tav tm="0">
                                          <p:val>
                                            <p:fltVal val="0.5"/>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52238"/>
                                        </p:tgtEl>
                                        <p:attrNameLst>
                                          <p:attrName>style.visibility</p:attrName>
                                        </p:attrNameLst>
                                      </p:cBhvr>
                                      <p:to>
                                        <p:strVal val="visible"/>
                                      </p:to>
                                    </p:set>
                                    <p:anim calcmode="lin" valueType="num">
                                      <p:cBhvr>
                                        <p:cTn id="19" dur="500" fill="hold"/>
                                        <p:tgtEl>
                                          <p:spTgt spid="52238"/>
                                        </p:tgtEl>
                                        <p:attrNameLst>
                                          <p:attrName>ppt_w</p:attrName>
                                        </p:attrNameLst>
                                      </p:cBhvr>
                                      <p:tavLst>
                                        <p:tav tm="0">
                                          <p:val>
                                            <p:fltVal val="0"/>
                                          </p:val>
                                        </p:tav>
                                        <p:tav tm="100000">
                                          <p:val>
                                            <p:strVal val="#ppt_w"/>
                                          </p:val>
                                        </p:tav>
                                      </p:tavLst>
                                    </p:anim>
                                    <p:anim calcmode="lin" valueType="num">
                                      <p:cBhvr>
                                        <p:cTn id="20" dur="500" fill="hold"/>
                                        <p:tgtEl>
                                          <p:spTgt spid="52238"/>
                                        </p:tgtEl>
                                        <p:attrNameLst>
                                          <p:attrName>ppt_h</p:attrName>
                                        </p:attrNameLst>
                                      </p:cBhvr>
                                      <p:tavLst>
                                        <p:tav tm="0">
                                          <p:val>
                                            <p:fltVal val="0"/>
                                          </p:val>
                                        </p:tav>
                                        <p:tav tm="100000">
                                          <p:val>
                                            <p:strVal val="#ppt_h"/>
                                          </p:val>
                                        </p:tav>
                                      </p:tavLst>
                                    </p:anim>
                                    <p:animEffect transition="in" filter="fade">
                                      <p:cBhvr>
                                        <p:cTn id="21" dur="500"/>
                                        <p:tgtEl>
                                          <p:spTgt spid="52238"/>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64522"/>
                                        </p:tgtEl>
                                        <p:attrNameLst>
                                          <p:attrName>style.visibility</p:attrName>
                                        </p:attrNameLst>
                                      </p:cBhvr>
                                      <p:to>
                                        <p:strVal val="visible"/>
                                      </p:to>
                                    </p:set>
                                    <p:animEffect transition="in" filter="wipe(down)">
                                      <p:cBhvr>
                                        <p:cTn id="25" dur="500"/>
                                        <p:tgtEl>
                                          <p:spTgt spid="6452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randombar(horizontal)">
                                      <p:cBhvr>
                                        <p:cTn id="30" dur="500"/>
                                        <p:tgtEl>
                                          <p:spTgt spid="16"/>
                                        </p:tgtEl>
                                      </p:cBhvr>
                                    </p:animEffect>
                                  </p:childTnLst>
                                </p:cTn>
                              </p:par>
                            </p:childTnLst>
                          </p:cTn>
                        </p:par>
                        <p:par>
                          <p:cTn id="31" fill="hold">
                            <p:stCondLst>
                              <p:cond delay="500"/>
                            </p:stCondLst>
                            <p:childTnLst>
                              <p:par>
                                <p:cTn id="32" presetID="21" presetClass="entr" presetSubtype="1" fill="hold" nodeType="afterEffect">
                                  <p:stCondLst>
                                    <p:cond delay="0"/>
                                  </p:stCondLst>
                                  <p:childTnLst>
                                    <p:set>
                                      <p:cBhvr>
                                        <p:cTn id="33" dur="1" fill="hold">
                                          <p:stCondLst>
                                            <p:cond delay="0"/>
                                          </p:stCondLst>
                                        </p:cTn>
                                        <p:tgtEl>
                                          <p:spTgt spid="52227"/>
                                        </p:tgtEl>
                                        <p:attrNameLst>
                                          <p:attrName>style.visibility</p:attrName>
                                        </p:attrNameLst>
                                      </p:cBhvr>
                                      <p:to>
                                        <p:strVal val="visible"/>
                                      </p:to>
                                    </p:set>
                                    <p:animEffect transition="in" filter="wheel(1)">
                                      <p:cBhvr>
                                        <p:cTn id="34" dur="1000"/>
                                        <p:tgtEl>
                                          <p:spTgt spid="52227"/>
                                        </p:tgtEl>
                                      </p:cBhvr>
                                    </p:animEffect>
                                  </p:childTnLst>
                                </p:cTn>
                              </p:par>
                            </p:childTnLst>
                          </p:cTn>
                        </p:par>
                        <p:par>
                          <p:cTn id="35" fill="hold">
                            <p:stCondLst>
                              <p:cond delay="1500"/>
                            </p:stCondLst>
                            <p:childTnLst>
                              <p:par>
                                <p:cTn id="36" presetID="16" presetClass="entr" presetSubtype="21" fill="hold" nodeType="afterEffect">
                                  <p:stCondLst>
                                    <p:cond delay="0"/>
                                  </p:stCondLst>
                                  <p:childTnLst>
                                    <p:set>
                                      <p:cBhvr>
                                        <p:cTn id="37" dur="1" fill="hold">
                                          <p:stCondLst>
                                            <p:cond delay="0"/>
                                          </p:stCondLst>
                                        </p:cTn>
                                        <p:tgtEl>
                                          <p:spTgt spid="52239"/>
                                        </p:tgtEl>
                                        <p:attrNameLst>
                                          <p:attrName>style.visibility</p:attrName>
                                        </p:attrNameLst>
                                      </p:cBhvr>
                                      <p:to>
                                        <p:strVal val="visible"/>
                                      </p:to>
                                    </p:set>
                                    <p:animEffect transition="in" filter="barn(inVertical)">
                                      <p:cBhvr>
                                        <p:cTn id="38" dur="500"/>
                                        <p:tgtEl>
                                          <p:spTgt spid="52239"/>
                                        </p:tgtEl>
                                      </p:cBhvr>
                                    </p:animEffect>
                                  </p:childTnLst>
                                </p:cTn>
                              </p:par>
                            </p:childTnLst>
                          </p:cTn>
                        </p:par>
                        <p:par>
                          <p:cTn id="39" fill="hold">
                            <p:stCondLst>
                              <p:cond delay="2000"/>
                            </p:stCondLst>
                            <p:childTnLst>
                              <p:par>
                                <p:cTn id="40" presetID="31" presetClass="entr" presetSubtype="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1000" fill="hold"/>
                                        <p:tgtEl>
                                          <p:spTgt spid="18"/>
                                        </p:tgtEl>
                                        <p:attrNameLst>
                                          <p:attrName>ppt_w</p:attrName>
                                        </p:attrNameLst>
                                      </p:cBhvr>
                                      <p:tavLst>
                                        <p:tav tm="0">
                                          <p:val>
                                            <p:fltVal val="0"/>
                                          </p:val>
                                        </p:tav>
                                        <p:tav tm="100000">
                                          <p:val>
                                            <p:strVal val="#ppt_w"/>
                                          </p:val>
                                        </p:tav>
                                      </p:tavLst>
                                    </p:anim>
                                    <p:anim calcmode="lin" valueType="num">
                                      <p:cBhvr>
                                        <p:cTn id="43" dur="1000" fill="hold"/>
                                        <p:tgtEl>
                                          <p:spTgt spid="18"/>
                                        </p:tgtEl>
                                        <p:attrNameLst>
                                          <p:attrName>ppt_h</p:attrName>
                                        </p:attrNameLst>
                                      </p:cBhvr>
                                      <p:tavLst>
                                        <p:tav tm="0">
                                          <p:val>
                                            <p:fltVal val="0"/>
                                          </p:val>
                                        </p:tav>
                                        <p:tav tm="100000">
                                          <p:val>
                                            <p:strVal val="#ppt_h"/>
                                          </p:val>
                                        </p:tav>
                                      </p:tavLst>
                                    </p:anim>
                                    <p:anim calcmode="lin" valueType="num">
                                      <p:cBhvr>
                                        <p:cTn id="44" dur="1000" fill="hold"/>
                                        <p:tgtEl>
                                          <p:spTgt spid="18"/>
                                        </p:tgtEl>
                                        <p:attrNameLst>
                                          <p:attrName>style.rotation</p:attrName>
                                        </p:attrNameLst>
                                      </p:cBhvr>
                                      <p:tavLst>
                                        <p:tav tm="0">
                                          <p:val>
                                            <p:fltVal val="90"/>
                                          </p:val>
                                        </p:tav>
                                        <p:tav tm="100000">
                                          <p:val>
                                            <p:fltVal val="0"/>
                                          </p:val>
                                        </p:tav>
                                      </p:tavLst>
                                    </p:anim>
                                    <p:animEffect transition="in" filter="fade">
                                      <p:cBhvr>
                                        <p:cTn id="4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a:solidFill>
                  <a:srgbClr val="7030A0"/>
                </a:solidFill>
                <a:latin typeface="Times New Roman" pitchFamily="18" charset="0"/>
                <a:cs typeface="Times New Roman" pitchFamily="18" charset="0"/>
              </a:rPr>
              <a:t>MÔMEN QUÁN TÍNH CỦA MỘT VÀI VẬT RẮN ĐƠN GIẢN</a:t>
            </a:r>
          </a:p>
        </p:txBody>
      </p:sp>
      <p:sp>
        <p:nvSpPr>
          <p:cNvPr id="4" name="Rectangle 3"/>
          <p:cNvSpPr/>
          <p:nvPr/>
        </p:nvSpPr>
        <p:spPr>
          <a:xfrm>
            <a:off x="1850408" y="332096"/>
            <a:ext cx="5575300"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4.1.5. </a:t>
            </a: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Mômen</a:t>
            </a:r>
            <a:r>
              <a:rPr lang="en-US" sz="32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quán</a:t>
            </a:r>
            <a:r>
              <a:rPr lang="en-US" sz="32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tính</a:t>
            </a:r>
            <a:r>
              <a:rPr lang="en-US" sz="32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của</a:t>
            </a:r>
            <a:r>
              <a:rPr lang="en-US" sz="32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các</a:t>
            </a:r>
            <a:r>
              <a:rPr lang="en-US" sz="32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vật</a:t>
            </a:r>
            <a:r>
              <a:rPr lang="en-US" sz="32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tròn</a:t>
            </a:r>
            <a:r>
              <a:rPr lang="en-US" sz="32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xoay</a:t>
            </a:r>
            <a:endParaRPr lang="en-US" sz="32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7" name="Rectangle 6"/>
          <p:cNvSpPr/>
          <p:nvPr/>
        </p:nvSpPr>
        <p:spPr bwMode="auto">
          <a:xfrm>
            <a:off x="220640" y="1380665"/>
            <a:ext cx="8694759" cy="149559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1813" algn="just">
              <a:buFont typeface="Wingdings" pitchFamily="2" charset="2"/>
              <a:buChar char="Ø"/>
              <a:defRPr/>
            </a:pPr>
            <a:r>
              <a:rPr lang="en-US" sz="2800" b="1" u="sng" dirty="0" err="1">
                <a:solidFill>
                  <a:srgbClr val="0070C0"/>
                </a:solidFill>
                <a:latin typeface="Times New Roman" pitchFamily="18" charset="0"/>
                <a:cs typeface="Times New Roman" pitchFamily="18" charset="0"/>
              </a:rPr>
              <a:t>Khái</a:t>
            </a:r>
            <a:r>
              <a:rPr lang="en-US" sz="2800" b="1" u="sng" dirty="0">
                <a:solidFill>
                  <a:srgbClr val="0070C0"/>
                </a:solidFill>
                <a:latin typeface="Times New Roman" pitchFamily="18" charset="0"/>
                <a:cs typeface="Times New Roman" pitchFamily="18" charset="0"/>
              </a:rPr>
              <a:t> </a:t>
            </a:r>
            <a:r>
              <a:rPr lang="en-US" sz="2800" b="1" u="sng" dirty="0" err="1">
                <a:solidFill>
                  <a:srgbClr val="0070C0"/>
                </a:solidFill>
                <a:latin typeface="Times New Roman" pitchFamily="18" charset="0"/>
                <a:cs typeface="Times New Roman" pitchFamily="18" charset="0"/>
              </a:rPr>
              <a:t>niệm</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là</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những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vật</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mà</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bề</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mặt</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của</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chúng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được</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tạo</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thành</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bởi</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sự</a:t>
            </a:r>
            <a:r>
              <a:rPr lang="en-US" sz="2800" b="1" dirty="0">
                <a:solidFill>
                  <a:srgbClr val="0070C0"/>
                </a:solidFill>
                <a:latin typeface="Times New Roman" pitchFamily="18" charset="0"/>
                <a:cs typeface="Times New Roman" pitchFamily="18" charset="0"/>
              </a:rPr>
              <a:t> quay </a:t>
            </a:r>
            <a:r>
              <a:rPr lang="en-US" sz="2800" b="1" dirty="0" err="1">
                <a:solidFill>
                  <a:srgbClr val="0070C0"/>
                </a:solidFill>
                <a:latin typeface="Times New Roman" pitchFamily="18" charset="0"/>
                <a:cs typeface="Times New Roman" pitchFamily="18" charset="0"/>
              </a:rPr>
              <a:t>một</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đường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cong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phẳng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quanh</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một</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trục</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nằm</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trong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mặt</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phẳng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chứa</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đường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cong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đó</a:t>
            </a:r>
            <a:r>
              <a:rPr lang="en-US" sz="2800" b="1" dirty="0">
                <a:solidFill>
                  <a:srgbClr val="0070C0"/>
                </a:solidFill>
                <a:latin typeface="Times New Roman" pitchFamily="18" charset="0"/>
                <a:cs typeface="Times New Roman" pitchFamily="18" charset="0"/>
              </a:rPr>
              <a:t>.</a:t>
            </a:r>
          </a:p>
        </p:txBody>
      </p:sp>
      <p:sp>
        <p:nvSpPr>
          <p:cNvPr id="8" name="Rectangle 7"/>
          <p:cNvSpPr/>
          <p:nvPr/>
        </p:nvSpPr>
        <p:spPr bwMode="auto">
          <a:xfrm>
            <a:off x="220640" y="2772898"/>
            <a:ext cx="8694758" cy="59240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457200" algn="just">
              <a:buFont typeface="Wingdings" pitchFamily="2" charset="2"/>
              <a:buChar char="Ø"/>
              <a:defRPr/>
            </a:pPr>
            <a:r>
              <a:rPr lang="en-US" sz="2800" b="1" dirty="0">
                <a:solidFill>
                  <a:srgbClr val="0070C0"/>
                </a:solidFill>
                <a:latin typeface="Times New Roman" pitchFamily="18" charset="0"/>
                <a:cs typeface="Times New Roman" pitchFamily="18" charset="0"/>
              </a:rPr>
              <a:t>Chia </a:t>
            </a:r>
            <a:r>
              <a:rPr lang="en-US" sz="2800" b="1" dirty="0" err="1">
                <a:solidFill>
                  <a:srgbClr val="0070C0"/>
                </a:solidFill>
                <a:latin typeface="Times New Roman" pitchFamily="18" charset="0"/>
                <a:cs typeface="Times New Roman" pitchFamily="18" charset="0"/>
              </a:rPr>
              <a:t>vật</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thành</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những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đĩa</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mỏng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có</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chiều</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cao</a:t>
            </a:r>
            <a:r>
              <a:rPr lang="en-US" sz="2800" b="1" dirty="0">
                <a:solidFill>
                  <a:srgbClr val="0070C0"/>
                </a:solidFill>
                <a:latin typeface="Times New Roman" pitchFamily="18" charset="0"/>
                <a:cs typeface="Times New Roman" pitchFamily="18" charset="0"/>
              </a:rPr>
              <a:t> dz.</a:t>
            </a:r>
          </a:p>
        </p:txBody>
      </p:sp>
      <p:graphicFrame>
        <p:nvGraphicFramePr>
          <p:cNvPr id="9" name="Object 1"/>
          <p:cNvGraphicFramePr>
            <a:graphicFrameLocks noChangeAspect="1"/>
          </p:cNvGraphicFramePr>
          <p:nvPr>
            <p:extLst>
              <p:ext uri="{D42A27DB-BD31-4B8C-83A1-F6EECF244321}">
                <p14:modId xmlns:p14="http://schemas.microsoft.com/office/powerpoint/2010/main" val="3030435757"/>
              </p:ext>
            </p:extLst>
          </p:nvPr>
        </p:nvGraphicFramePr>
        <p:xfrm>
          <a:off x="2573339" y="3765550"/>
          <a:ext cx="3903662" cy="996169"/>
        </p:xfrm>
        <a:graphic>
          <a:graphicData uri="http://schemas.openxmlformats.org/presentationml/2006/ole">
            <mc:AlternateContent xmlns:mc="http://schemas.openxmlformats.org/markup-compatibility/2006">
              <mc:Choice xmlns:v="urn:schemas-microsoft-com:vml" Requires="v">
                <p:oleObj name="Equation" r:id="rId3" imgW="1536480" imgH="393480" progId="Equation.3">
                  <p:embed/>
                </p:oleObj>
              </mc:Choice>
              <mc:Fallback>
                <p:oleObj name="Equation" r:id="rId3" imgW="1536480" imgH="393480" progId="Equation.3">
                  <p:embed/>
                  <p:pic>
                    <p:nvPicPr>
                      <p:cNvPr id="0" name=""/>
                      <p:cNvPicPr>
                        <a:picLocks noChangeAspect="1" noChangeArrowheads="1"/>
                      </p:cNvPicPr>
                      <p:nvPr/>
                    </p:nvPicPr>
                    <p:blipFill>
                      <a:blip r:embed="rId4"/>
                      <a:srcRect/>
                      <a:stretch>
                        <a:fillRect/>
                      </a:stretch>
                    </p:blipFill>
                    <p:spPr bwMode="auto">
                      <a:xfrm>
                        <a:off x="2573339" y="3765550"/>
                        <a:ext cx="3903662" cy="996169"/>
                      </a:xfrm>
                      <a:prstGeom prst="rect">
                        <a:avLst/>
                      </a:prstGeom>
                      <a:noFill/>
                    </p:spPr>
                  </p:pic>
                </p:oleObj>
              </mc:Fallback>
            </mc:AlternateContent>
          </a:graphicData>
        </a:graphic>
      </p:graphicFrame>
      <p:sp>
        <p:nvSpPr>
          <p:cNvPr id="10" name="Rectangle 9"/>
          <p:cNvSpPr/>
          <p:nvPr/>
        </p:nvSpPr>
        <p:spPr bwMode="auto">
          <a:xfrm>
            <a:off x="220640" y="4655016"/>
            <a:ext cx="8313760" cy="5715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457200" algn="just">
              <a:defRPr/>
            </a:pPr>
            <a:r>
              <a:rPr lang="en-US" sz="2800" b="1" dirty="0" err="1">
                <a:solidFill>
                  <a:srgbClr val="0070C0"/>
                </a:solidFill>
                <a:latin typeface="Times New Roman" pitchFamily="18" charset="0"/>
                <a:cs typeface="Times New Roman" pitchFamily="18" charset="0"/>
              </a:rPr>
              <a:t>Với</a:t>
            </a:r>
            <a:r>
              <a:rPr lang="en-US" sz="2800" b="1" dirty="0">
                <a:solidFill>
                  <a:srgbClr val="0070C0"/>
                </a:solidFill>
                <a:latin typeface="Times New Roman" pitchFamily="18" charset="0"/>
                <a:cs typeface="Times New Roman" pitchFamily="18" charset="0"/>
              </a:rPr>
              <a:t>:  </a:t>
            </a:r>
            <a:r>
              <a:rPr lang="en-US" sz="2800" b="1" dirty="0" err="1">
                <a:solidFill>
                  <a:srgbClr val="C00000"/>
                </a:solidFill>
                <a:latin typeface="Times New Roman" pitchFamily="18" charset="0"/>
                <a:cs typeface="Times New Roman" pitchFamily="18" charset="0"/>
              </a:rPr>
              <a:t>dm</a:t>
            </a:r>
            <a:r>
              <a:rPr lang="en-US" sz="2800" b="1" dirty="0">
                <a:solidFill>
                  <a:srgbClr val="C00000"/>
                </a:solidFill>
                <a:latin typeface="Times New Roman" pitchFamily="18" charset="0"/>
                <a:cs typeface="Times New Roman" pitchFamily="18" charset="0"/>
              </a:rPr>
              <a:t> = </a:t>
            </a:r>
            <a:r>
              <a:rPr lang="en-US" sz="2800" b="1" dirty="0">
                <a:solidFill>
                  <a:srgbClr val="C00000"/>
                </a:solidFill>
                <a:latin typeface="Times New Roman" pitchFamily="18" charset="0"/>
                <a:cs typeface="Times New Roman" pitchFamily="18" charset="0"/>
                <a:sym typeface="Symbol"/>
              </a:rPr>
              <a:t></a:t>
            </a:r>
            <a:r>
              <a:rPr lang="en-US" sz="2800" b="1" dirty="0">
                <a:solidFill>
                  <a:srgbClr val="C00000"/>
                </a:solidFill>
                <a:latin typeface="Times New Roman" pitchFamily="18" charset="0"/>
                <a:cs typeface="Times New Roman" pitchFamily="18" charset="0"/>
              </a:rPr>
              <a:t>r </a:t>
            </a:r>
            <a:r>
              <a:rPr lang="en-US" sz="2800" b="1" baseline="30000" dirty="0">
                <a:solidFill>
                  <a:srgbClr val="C00000"/>
                </a:solidFill>
                <a:latin typeface="Times New Roman" pitchFamily="18" charset="0"/>
                <a:cs typeface="Times New Roman" pitchFamily="18" charset="0"/>
              </a:rPr>
              <a:t>2</a:t>
            </a:r>
            <a:r>
              <a:rPr lang="en-US" sz="2800" b="1" dirty="0">
                <a:solidFill>
                  <a:srgbClr val="C00000"/>
                </a:solidFill>
                <a:latin typeface="Times New Roman" pitchFamily="18" charset="0"/>
                <a:cs typeface="Times New Roman" pitchFamily="18" charset="0"/>
              </a:rPr>
              <a:t>dz  </a:t>
            </a:r>
            <a:r>
              <a:rPr lang="en-US" sz="2800" b="1" dirty="0" err="1">
                <a:solidFill>
                  <a:srgbClr val="0070C0"/>
                </a:solidFill>
                <a:latin typeface="Times New Roman" pitchFamily="18" charset="0"/>
                <a:cs typeface="Times New Roman" pitchFamily="18" charset="0"/>
              </a:rPr>
              <a:t>là</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khối</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lượng</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của</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đĩa</a:t>
            </a:r>
            <a:r>
              <a:rPr lang="en-US" sz="2800" b="1" dirty="0">
                <a:solidFill>
                  <a:srgbClr val="0070C0"/>
                </a:solidFill>
                <a:latin typeface="Times New Roman" pitchFamily="18" charset="0"/>
                <a:cs typeface="Times New Roman" pitchFamily="18" charset="0"/>
              </a:rPr>
              <a:t>.</a:t>
            </a:r>
          </a:p>
        </p:txBody>
      </p:sp>
      <p:graphicFrame>
        <p:nvGraphicFramePr>
          <p:cNvPr id="11" name="Object 67"/>
          <p:cNvGraphicFramePr>
            <a:graphicFrameLocks noChangeAspect="1"/>
          </p:cNvGraphicFramePr>
          <p:nvPr>
            <p:extLst>
              <p:ext uri="{D42A27DB-BD31-4B8C-83A1-F6EECF244321}">
                <p14:modId xmlns:p14="http://schemas.microsoft.com/office/powerpoint/2010/main" val="335106677"/>
              </p:ext>
            </p:extLst>
          </p:nvPr>
        </p:nvGraphicFramePr>
        <p:xfrm>
          <a:off x="2868612" y="5613892"/>
          <a:ext cx="3406775" cy="1216812"/>
        </p:xfrm>
        <a:graphic>
          <a:graphicData uri="http://schemas.openxmlformats.org/presentationml/2006/ole">
            <mc:AlternateContent xmlns:mc="http://schemas.openxmlformats.org/markup-compatibility/2006">
              <mc:Choice xmlns:v="urn:schemas-microsoft-com:vml" Requires="v">
                <p:oleObj name="Equation" r:id="rId5" imgW="1346040" imgH="482400" progId="Equation.3">
                  <p:embed/>
                </p:oleObj>
              </mc:Choice>
              <mc:Fallback>
                <p:oleObj name="Equation" r:id="rId5" imgW="1346040" imgH="482400" progId="Equation.3">
                  <p:embed/>
                  <p:pic>
                    <p:nvPicPr>
                      <p:cNvPr id="0" name=""/>
                      <p:cNvPicPr>
                        <a:picLocks noChangeAspect="1" noChangeArrowheads="1"/>
                      </p:cNvPicPr>
                      <p:nvPr/>
                    </p:nvPicPr>
                    <p:blipFill>
                      <a:blip r:embed="rId6"/>
                      <a:srcRect/>
                      <a:stretch>
                        <a:fillRect/>
                      </a:stretch>
                    </p:blipFill>
                    <p:spPr bwMode="auto">
                      <a:xfrm>
                        <a:off x="2868612" y="5613892"/>
                        <a:ext cx="3406775" cy="1216812"/>
                      </a:xfrm>
                      <a:prstGeom prst="rect">
                        <a:avLst/>
                      </a:prstGeom>
                      <a:noFill/>
                    </p:spPr>
                  </p:pic>
                </p:oleObj>
              </mc:Fallback>
            </mc:AlternateContent>
          </a:graphicData>
        </a:graphic>
      </p:graphicFrame>
      <p:sp>
        <p:nvSpPr>
          <p:cNvPr id="12" name="Rectangle 11"/>
          <p:cNvSpPr/>
          <p:nvPr/>
        </p:nvSpPr>
        <p:spPr bwMode="auto">
          <a:xfrm>
            <a:off x="220640" y="3269768"/>
            <a:ext cx="8694758" cy="5368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457200" algn="just">
              <a:buFont typeface="Wingdings" pitchFamily="2" charset="2"/>
              <a:buChar char="Ø"/>
              <a:defRPr/>
            </a:pPr>
            <a:r>
              <a:rPr lang="en-US" sz="2800" b="1" dirty="0" err="1">
                <a:solidFill>
                  <a:srgbClr val="0070C0"/>
                </a:solidFill>
                <a:latin typeface="Times New Roman" pitchFamily="18" charset="0"/>
                <a:cs typeface="Times New Roman" pitchFamily="18" charset="0"/>
              </a:rPr>
              <a:t>Mômen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quán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tính</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của</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mỗi</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đĩa</a:t>
            </a:r>
            <a:r>
              <a:rPr lang="en-US" sz="2800" b="1" dirty="0">
                <a:solidFill>
                  <a:srgbClr val="0070C0"/>
                </a:solidFill>
                <a:latin typeface="Times New Roman" pitchFamily="18" charset="0"/>
                <a:cs typeface="Times New Roman" pitchFamily="18" charset="0"/>
              </a:rPr>
              <a:t>:</a:t>
            </a:r>
          </a:p>
        </p:txBody>
      </p:sp>
      <p:sp>
        <p:nvSpPr>
          <p:cNvPr id="13" name="Rectangle 12"/>
          <p:cNvSpPr/>
          <p:nvPr/>
        </p:nvSpPr>
        <p:spPr bwMode="auto">
          <a:xfrm>
            <a:off x="220639" y="5158276"/>
            <a:ext cx="8694759" cy="60958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457200" algn="just">
              <a:buFont typeface="Wingdings" pitchFamily="2" charset="2"/>
              <a:buChar char="Ø"/>
              <a:defRPr/>
            </a:pPr>
            <a:r>
              <a:rPr lang="en-US" sz="2800" b="1" dirty="0" err="1">
                <a:solidFill>
                  <a:srgbClr val="0070C0"/>
                </a:solidFill>
                <a:latin typeface="Times New Roman" pitchFamily="18" charset="0"/>
                <a:cs typeface="Times New Roman" pitchFamily="18" charset="0"/>
              </a:rPr>
              <a:t>Mômen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quán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tính</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của</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hình</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tròn</a:t>
            </a:r>
            <a:r>
              <a:rPr lang="en-US" sz="2800" b="1" dirty="0">
                <a:solidFill>
                  <a:srgbClr val="0070C0"/>
                </a:solidFill>
                <a:latin typeface="Times New Roman" pitchFamily="18" charset="0"/>
                <a:cs typeface="Times New Roman" pitchFamily="18" charset="0"/>
              </a:rPr>
              <a:t> </a:t>
            </a:r>
            <a:r>
              <a:rPr lang="en-US" sz="2800" b="1" dirty="0" err="1">
                <a:solidFill>
                  <a:srgbClr val="0070C0"/>
                </a:solidFill>
                <a:latin typeface="Times New Roman" pitchFamily="18" charset="0"/>
                <a:cs typeface="Times New Roman" pitchFamily="18" charset="0"/>
              </a:rPr>
              <a:t>xoay</a:t>
            </a:r>
            <a:r>
              <a:rPr lang="en-US" sz="2800" b="1" dirty="0">
                <a:solidFill>
                  <a:srgbClr val="0070C0"/>
                </a:solidFill>
                <a:latin typeface="Times New Roman" pitchFamily="18" charset="0"/>
                <a:cs typeface="Times New Roman"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Effect transition="in" filter="fade">
                                      <p:cBhvr>
                                        <p:cTn id="18" dur="1000"/>
                                        <p:tgtEl>
                                          <p:spTgt spid="9"/>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3">
                                            <p:txEl>
                                              <p:pRg st="0" end="0"/>
                                            </p:txEl>
                                          </p:spTgt>
                                        </p:tgtEl>
                                      </p:cBhvr>
                                    </p:animEffect>
                                  </p:childTnLst>
                                </p:cTn>
                              </p:par>
                            </p:childTnLst>
                          </p:cTn>
                        </p:par>
                        <p:par>
                          <p:cTn id="30" fill="hold">
                            <p:stCondLst>
                              <p:cond delay="500"/>
                            </p:stCondLst>
                            <p:childTnLst>
                              <p:par>
                                <p:cTn id="31" presetID="31"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1000" fill="hold"/>
                                        <p:tgtEl>
                                          <p:spTgt spid="11"/>
                                        </p:tgtEl>
                                        <p:attrNameLst>
                                          <p:attrName>ppt_w</p:attrName>
                                        </p:attrNameLst>
                                      </p:cBhvr>
                                      <p:tavLst>
                                        <p:tav tm="0">
                                          <p:val>
                                            <p:fltVal val="0"/>
                                          </p:val>
                                        </p:tav>
                                        <p:tav tm="100000">
                                          <p:val>
                                            <p:strVal val="#ppt_w"/>
                                          </p:val>
                                        </p:tav>
                                      </p:tavLst>
                                    </p:anim>
                                    <p:anim calcmode="lin" valueType="num">
                                      <p:cBhvr>
                                        <p:cTn id="34" dur="1000" fill="hold"/>
                                        <p:tgtEl>
                                          <p:spTgt spid="11"/>
                                        </p:tgtEl>
                                        <p:attrNameLst>
                                          <p:attrName>ppt_h</p:attrName>
                                        </p:attrNameLst>
                                      </p:cBhvr>
                                      <p:tavLst>
                                        <p:tav tm="0">
                                          <p:val>
                                            <p:fltVal val="0"/>
                                          </p:val>
                                        </p:tav>
                                        <p:tav tm="100000">
                                          <p:val>
                                            <p:strVal val="#ppt_h"/>
                                          </p:val>
                                        </p:tav>
                                      </p:tavLst>
                                    </p:anim>
                                    <p:anim calcmode="lin" valueType="num">
                                      <p:cBhvr>
                                        <p:cTn id="35" dur="1000" fill="hold"/>
                                        <p:tgtEl>
                                          <p:spTgt spid="11"/>
                                        </p:tgtEl>
                                        <p:attrNameLst>
                                          <p:attrName>style.rotation</p:attrName>
                                        </p:attrNameLst>
                                      </p:cBhvr>
                                      <p:tavLst>
                                        <p:tav tm="0">
                                          <p:val>
                                            <p:fltVal val="90"/>
                                          </p:val>
                                        </p:tav>
                                        <p:tav tm="100000">
                                          <p:val>
                                            <p:fltVal val="0"/>
                                          </p:val>
                                        </p:tav>
                                      </p:tavLst>
                                    </p:anim>
                                    <p:animEffect transition="in" filter="fade">
                                      <p:cBhvr>
                                        <p:cTn id="3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a:solidFill>
                  <a:srgbClr val="7030A0"/>
                </a:solidFill>
                <a:latin typeface="Times New Roman" pitchFamily="18" charset="0"/>
                <a:cs typeface="Times New Roman" pitchFamily="18" charset="0"/>
              </a:rPr>
              <a:t>MÔMEN QUÁN TÍNH CỦA MỘT VÀI VẬT RẮN ĐƠN GIẢN</a:t>
            </a:r>
          </a:p>
        </p:txBody>
      </p:sp>
      <p:sp>
        <p:nvSpPr>
          <p:cNvPr id="4" name="Rectangle 3"/>
          <p:cNvSpPr/>
          <p:nvPr/>
        </p:nvSpPr>
        <p:spPr bwMode="auto">
          <a:xfrm>
            <a:off x="916236" y="1739234"/>
            <a:ext cx="2514600" cy="685800"/>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36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Hình</a:t>
            </a:r>
            <a:r>
              <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 </a:t>
            </a:r>
            <a:r>
              <a:rPr lang="en-US" sz="36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nón</a:t>
            </a:r>
            <a:endPar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endParaRPr>
          </a:p>
        </p:txBody>
      </p:sp>
      <p:graphicFrame>
        <p:nvGraphicFramePr>
          <p:cNvPr id="28676" name="Object 6"/>
          <p:cNvGraphicFramePr>
            <a:graphicFrameLocks noChangeAspect="1"/>
          </p:cNvGraphicFramePr>
          <p:nvPr>
            <p:extLst>
              <p:ext uri="{D42A27DB-BD31-4B8C-83A1-F6EECF244321}">
                <p14:modId xmlns:p14="http://schemas.microsoft.com/office/powerpoint/2010/main" val="2841410265"/>
              </p:ext>
            </p:extLst>
          </p:nvPr>
        </p:nvGraphicFramePr>
        <p:xfrm>
          <a:off x="279776" y="4413051"/>
          <a:ext cx="1857375" cy="989013"/>
        </p:xfrm>
        <a:graphic>
          <a:graphicData uri="http://schemas.openxmlformats.org/presentationml/2006/ole">
            <mc:AlternateContent xmlns:mc="http://schemas.openxmlformats.org/markup-compatibility/2006">
              <mc:Choice xmlns:v="urn:schemas-microsoft-com:vml" Requires="v">
                <p:oleObj name="Equation" r:id="rId3" imgW="736560" imgH="393480" progId="Equation.3">
                  <p:embed/>
                </p:oleObj>
              </mc:Choice>
              <mc:Fallback>
                <p:oleObj name="Equation" r:id="rId3" imgW="736560" imgH="393480" progId="Equation.3">
                  <p:embed/>
                  <p:pic>
                    <p:nvPicPr>
                      <p:cNvPr id="0" name="Object 6"/>
                      <p:cNvPicPr>
                        <a:picLocks noChangeAspect="1" noChangeArrowheads="1"/>
                      </p:cNvPicPr>
                      <p:nvPr/>
                    </p:nvPicPr>
                    <p:blipFill>
                      <a:blip r:embed="rId4"/>
                      <a:srcRect/>
                      <a:stretch>
                        <a:fillRect/>
                      </a:stretch>
                    </p:blipFill>
                    <p:spPr bwMode="auto">
                      <a:xfrm>
                        <a:off x="279776" y="4413051"/>
                        <a:ext cx="1857375" cy="989013"/>
                      </a:xfrm>
                      <a:prstGeom prst="rect">
                        <a:avLst/>
                      </a:prstGeom>
                      <a:noFill/>
                      <a:ln w="38100">
                        <a:solidFill>
                          <a:srgbClr val="002060"/>
                        </a:solidFill>
                      </a:ln>
                    </p:spPr>
                  </p:pic>
                </p:oleObj>
              </mc:Fallback>
            </mc:AlternateContent>
          </a:graphicData>
        </a:graphic>
      </p:graphicFrame>
      <p:grpSp>
        <p:nvGrpSpPr>
          <p:cNvPr id="9" name="Group 8"/>
          <p:cNvGrpSpPr/>
          <p:nvPr/>
        </p:nvGrpSpPr>
        <p:grpSpPr>
          <a:xfrm>
            <a:off x="2055055" y="2742172"/>
            <a:ext cx="2265529" cy="3143820"/>
            <a:chOff x="5906900" y="2223162"/>
            <a:chExt cx="2265529" cy="3143820"/>
          </a:xfrm>
        </p:grpSpPr>
        <p:pic>
          <p:nvPicPr>
            <p:cNvPr id="28761" name="Picture 89" descr="E:\GIANG DAY\Vat ly dai cuong (Co nhiet)\POW-CONHIET\Chuong 4 - Co hoc vat ran\images.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0" b="100000" l="9639" r="89960"/>
                      </a14:imgEffect>
                    </a14:imgLayer>
                  </a14:imgProps>
                </a:ext>
                <a:ext uri="{28A0092B-C50C-407E-A947-70E740481C1C}">
                  <a14:useLocalDpi xmlns:a14="http://schemas.microsoft.com/office/drawing/2010/main" val="0"/>
                </a:ext>
              </a:extLst>
            </a:blip>
            <a:srcRect l="13759" r="23483"/>
            <a:stretch/>
          </p:blipFill>
          <p:spPr bwMode="auto">
            <a:xfrm>
              <a:off x="5906900" y="2438400"/>
              <a:ext cx="2265529" cy="292858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37696" y="2508912"/>
              <a:ext cx="0" cy="2590800"/>
            </a:xfrm>
            <a:prstGeom prst="line">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037696" y="3804312"/>
              <a:ext cx="54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7050206" y="3329477"/>
              <a:ext cx="541360" cy="5715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800" b="1" dirty="0">
                  <a:solidFill>
                    <a:schemeClr val="tx1"/>
                  </a:solidFill>
                  <a:latin typeface="Times New Roman" pitchFamily="18" charset="0"/>
                  <a:cs typeface="Times New Roman" pitchFamily="18" charset="0"/>
                </a:rPr>
                <a:t>r</a:t>
              </a:r>
            </a:p>
          </p:txBody>
        </p:sp>
        <p:sp>
          <p:nvSpPr>
            <p:cNvPr id="42" name="Rectangle 41"/>
            <p:cNvSpPr/>
            <p:nvPr/>
          </p:nvSpPr>
          <p:spPr bwMode="auto">
            <a:xfrm>
              <a:off x="6583230" y="2223162"/>
              <a:ext cx="541360" cy="5715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800" b="1" dirty="0">
                  <a:solidFill>
                    <a:schemeClr val="tx1"/>
                  </a:solidFill>
                  <a:latin typeface="Times New Roman" pitchFamily="18" charset="0"/>
                  <a:cs typeface="Times New Roman" pitchFamily="18" charset="0"/>
                </a:rPr>
                <a:t>z</a:t>
              </a:r>
            </a:p>
          </p:txBody>
        </p:sp>
        <p:sp>
          <p:nvSpPr>
            <p:cNvPr id="43" name="Rectangle 42"/>
            <p:cNvSpPr/>
            <p:nvPr/>
          </p:nvSpPr>
          <p:spPr bwMode="auto">
            <a:xfrm>
              <a:off x="6563897" y="4597304"/>
              <a:ext cx="541360" cy="5715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800" b="1" dirty="0">
                  <a:solidFill>
                    <a:schemeClr val="tx1"/>
                  </a:solidFill>
                  <a:latin typeface="Times New Roman" pitchFamily="18" charset="0"/>
                  <a:cs typeface="Times New Roman" pitchFamily="18" charset="0"/>
                </a:rPr>
                <a:t>O</a:t>
              </a:r>
            </a:p>
          </p:txBody>
        </p:sp>
      </p:grpSp>
      <p:graphicFrame>
        <p:nvGraphicFramePr>
          <p:cNvPr id="10" name="Object 9"/>
          <p:cNvGraphicFramePr>
            <a:graphicFrameLocks noChangeAspect="1"/>
          </p:cNvGraphicFramePr>
          <p:nvPr>
            <p:extLst>
              <p:ext uri="{D42A27DB-BD31-4B8C-83A1-F6EECF244321}">
                <p14:modId xmlns:p14="http://schemas.microsoft.com/office/powerpoint/2010/main" val="4021250471"/>
              </p:ext>
            </p:extLst>
          </p:nvPr>
        </p:nvGraphicFramePr>
        <p:xfrm>
          <a:off x="508376" y="3145225"/>
          <a:ext cx="1249362" cy="989012"/>
        </p:xfrm>
        <a:graphic>
          <a:graphicData uri="http://schemas.openxmlformats.org/presentationml/2006/ole">
            <mc:AlternateContent xmlns:mc="http://schemas.openxmlformats.org/markup-compatibility/2006">
              <mc:Choice xmlns:v="urn:schemas-microsoft-com:vml" Requires="v">
                <p:oleObj name="Equation" r:id="rId7" imgW="495000" imgH="393480" progId="Equation.3">
                  <p:embed/>
                </p:oleObj>
              </mc:Choice>
              <mc:Fallback>
                <p:oleObj name="Equation" r:id="rId7" imgW="495000" imgH="393480" progId="Equation.3">
                  <p:embed/>
                  <p:pic>
                    <p:nvPicPr>
                      <p:cNvPr id="0" name="Object 6"/>
                      <p:cNvPicPr>
                        <a:picLocks noChangeAspect="1" noChangeArrowheads="1"/>
                      </p:cNvPicPr>
                      <p:nvPr/>
                    </p:nvPicPr>
                    <p:blipFill>
                      <a:blip r:embed="rId8"/>
                      <a:srcRect/>
                      <a:stretch>
                        <a:fillRect/>
                      </a:stretch>
                    </p:blipFill>
                    <p:spPr bwMode="auto">
                      <a:xfrm>
                        <a:off x="508376" y="3145225"/>
                        <a:ext cx="12493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Rectangle 47"/>
          <p:cNvSpPr/>
          <p:nvPr/>
        </p:nvSpPr>
        <p:spPr bwMode="auto">
          <a:xfrm>
            <a:off x="5715000" y="1764537"/>
            <a:ext cx="2514600" cy="685800"/>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36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Hình</a:t>
            </a:r>
            <a:r>
              <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 </a:t>
            </a:r>
            <a:r>
              <a:rPr lang="en-US" sz="36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cầu</a:t>
            </a:r>
            <a:endPar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endParaRPr>
          </a:p>
        </p:txBody>
      </p:sp>
      <p:pic>
        <p:nvPicPr>
          <p:cNvPr id="28767" name="Picture 95" descr="E:\GIANG DAY\Vat ly dai cuong (Co nhiet)\POW-CONHIET\Chuong 4 - Co hoc vat ran\Untitled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2962" y="3118409"/>
            <a:ext cx="2124075" cy="24098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496116655"/>
              </p:ext>
            </p:extLst>
          </p:nvPr>
        </p:nvGraphicFramePr>
        <p:xfrm>
          <a:off x="6972300" y="3382710"/>
          <a:ext cx="1922462" cy="479425"/>
        </p:xfrm>
        <a:graphic>
          <a:graphicData uri="http://schemas.openxmlformats.org/presentationml/2006/ole">
            <mc:AlternateContent xmlns:mc="http://schemas.openxmlformats.org/markup-compatibility/2006">
              <mc:Choice xmlns:v="urn:schemas-microsoft-com:vml" Requires="v">
                <p:oleObj name="Equation" r:id="rId10" imgW="761760" imgH="190440" progId="Equation.3">
                  <p:embed/>
                </p:oleObj>
              </mc:Choice>
              <mc:Fallback>
                <p:oleObj name="Equation" r:id="rId10" imgW="761760" imgH="190440" progId="Equation.3">
                  <p:embed/>
                  <p:pic>
                    <p:nvPicPr>
                      <p:cNvPr id="0" name="Object 9"/>
                      <p:cNvPicPr>
                        <a:picLocks noChangeAspect="1" noChangeArrowheads="1"/>
                      </p:cNvPicPr>
                      <p:nvPr/>
                    </p:nvPicPr>
                    <p:blipFill>
                      <a:blip r:embed="rId11"/>
                      <a:srcRect/>
                      <a:stretch>
                        <a:fillRect/>
                      </a:stretch>
                    </p:blipFill>
                    <p:spPr bwMode="auto">
                      <a:xfrm>
                        <a:off x="6972300" y="3382710"/>
                        <a:ext cx="19224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775466666"/>
              </p:ext>
            </p:extLst>
          </p:nvPr>
        </p:nvGraphicFramePr>
        <p:xfrm>
          <a:off x="6992772" y="4451271"/>
          <a:ext cx="1697037" cy="989012"/>
        </p:xfrm>
        <a:graphic>
          <a:graphicData uri="http://schemas.openxmlformats.org/presentationml/2006/ole">
            <mc:AlternateContent xmlns:mc="http://schemas.openxmlformats.org/markup-compatibility/2006">
              <mc:Choice xmlns:v="urn:schemas-microsoft-com:vml" Requires="v">
                <p:oleObj name="Equation" r:id="rId12" imgW="672840" imgH="393480" progId="Equation.3">
                  <p:embed/>
                </p:oleObj>
              </mc:Choice>
              <mc:Fallback>
                <p:oleObj name="Equation" r:id="rId12" imgW="672840" imgH="393480" progId="Equation.3">
                  <p:embed/>
                  <p:pic>
                    <p:nvPicPr>
                      <p:cNvPr id="0" name="Object 6"/>
                      <p:cNvPicPr>
                        <a:picLocks noChangeAspect="1" noChangeArrowheads="1"/>
                      </p:cNvPicPr>
                      <p:nvPr/>
                    </p:nvPicPr>
                    <p:blipFill>
                      <a:blip r:embed="rId13"/>
                      <a:srcRect/>
                      <a:stretch>
                        <a:fillRect/>
                      </a:stretch>
                    </p:blipFill>
                    <p:spPr bwMode="auto">
                      <a:xfrm>
                        <a:off x="6992772" y="4451271"/>
                        <a:ext cx="1697037" cy="989012"/>
                      </a:xfrm>
                      <a:prstGeom prst="rect">
                        <a:avLst/>
                      </a:prstGeom>
                      <a:noFill/>
                      <a:ln w="38100">
                        <a:solidFill>
                          <a:srgbClr val="002060"/>
                        </a:solidFill>
                      </a:ln>
                    </p:spPr>
                  </p:pic>
                </p:oleObj>
              </mc:Fallback>
            </mc:AlternateContent>
          </a:graphicData>
        </a:graphic>
      </p:graphicFrame>
      <p:sp>
        <p:nvSpPr>
          <p:cNvPr id="13" name="Rectangle 12"/>
          <p:cNvSpPr/>
          <p:nvPr/>
        </p:nvSpPr>
        <p:spPr>
          <a:xfrm>
            <a:off x="4419600" y="686215"/>
            <a:ext cx="190500" cy="59682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Horizontal)">
                                      <p:cBhvr>
                                        <p:cTn id="12" dur="500"/>
                                        <p:tgtEl>
                                          <p:spTgt spid="9"/>
                                        </p:tgtEl>
                                      </p:cBhvr>
                                    </p:animEffect>
                                  </p:childTnLst>
                                </p:cTn>
                              </p:par>
                            </p:childTnLst>
                          </p:cTn>
                        </p:par>
                        <p:par>
                          <p:cTn id="13" fill="hold">
                            <p:stCondLst>
                              <p:cond delay="1000"/>
                            </p:stCondLst>
                            <p:childTnLst>
                              <p:par>
                                <p:cTn id="14" presetID="6"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1000"/>
                                        <p:tgtEl>
                                          <p:spTgt spid="10"/>
                                        </p:tgtEl>
                                      </p:cBhvr>
                                    </p:animEffect>
                                  </p:childTnLst>
                                </p:cTn>
                              </p:par>
                            </p:childTnLst>
                          </p:cTn>
                        </p:par>
                        <p:par>
                          <p:cTn id="17" fill="hold">
                            <p:stCondLst>
                              <p:cond delay="2000"/>
                            </p:stCondLst>
                            <p:childTnLst>
                              <p:par>
                                <p:cTn id="18" presetID="53" presetClass="entr" presetSubtype="528" fill="hold" nodeType="afterEffect">
                                  <p:stCondLst>
                                    <p:cond delay="0"/>
                                  </p:stCondLst>
                                  <p:childTnLst>
                                    <p:set>
                                      <p:cBhvr>
                                        <p:cTn id="19" dur="1" fill="hold">
                                          <p:stCondLst>
                                            <p:cond delay="0"/>
                                          </p:stCondLst>
                                        </p:cTn>
                                        <p:tgtEl>
                                          <p:spTgt spid="28676"/>
                                        </p:tgtEl>
                                        <p:attrNameLst>
                                          <p:attrName>style.visibility</p:attrName>
                                        </p:attrNameLst>
                                      </p:cBhvr>
                                      <p:to>
                                        <p:strVal val="visible"/>
                                      </p:to>
                                    </p:set>
                                    <p:anim calcmode="lin" valueType="num">
                                      <p:cBhvr>
                                        <p:cTn id="20" dur="500" fill="hold"/>
                                        <p:tgtEl>
                                          <p:spTgt spid="28676"/>
                                        </p:tgtEl>
                                        <p:attrNameLst>
                                          <p:attrName>ppt_w</p:attrName>
                                        </p:attrNameLst>
                                      </p:cBhvr>
                                      <p:tavLst>
                                        <p:tav tm="0">
                                          <p:val>
                                            <p:fltVal val="0"/>
                                          </p:val>
                                        </p:tav>
                                        <p:tav tm="100000">
                                          <p:val>
                                            <p:strVal val="#ppt_w"/>
                                          </p:val>
                                        </p:tav>
                                      </p:tavLst>
                                    </p:anim>
                                    <p:anim calcmode="lin" valueType="num">
                                      <p:cBhvr>
                                        <p:cTn id="21" dur="500" fill="hold"/>
                                        <p:tgtEl>
                                          <p:spTgt spid="28676"/>
                                        </p:tgtEl>
                                        <p:attrNameLst>
                                          <p:attrName>ppt_h</p:attrName>
                                        </p:attrNameLst>
                                      </p:cBhvr>
                                      <p:tavLst>
                                        <p:tav tm="0">
                                          <p:val>
                                            <p:fltVal val="0"/>
                                          </p:val>
                                        </p:tav>
                                        <p:tav tm="100000">
                                          <p:val>
                                            <p:strVal val="#ppt_h"/>
                                          </p:val>
                                        </p:tav>
                                      </p:tavLst>
                                    </p:anim>
                                    <p:animEffect transition="in" filter="fade">
                                      <p:cBhvr>
                                        <p:cTn id="22" dur="500"/>
                                        <p:tgtEl>
                                          <p:spTgt spid="28676"/>
                                        </p:tgtEl>
                                      </p:cBhvr>
                                    </p:animEffect>
                                    <p:anim calcmode="lin" valueType="num">
                                      <p:cBhvr>
                                        <p:cTn id="23" dur="500" fill="hold"/>
                                        <p:tgtEl>
                                          <p:spTgt spid="28676"/>
                                        </p:tgtEl>
                                        <p:attrNameLst>
                                          <p:attrName>ppt_x</p:attrName>
                                        </p:attrNameLst>
                                      </p:cBhvr>
                                      <p:tavLst>
                                        <p:tav tm="0">
                                          <p:val>
                                            <p:fltVal val="0.5"/>
                                          </p:val>
                                        </p:tav>
                                        <p:tav tm="100000">
                                          <p:val>
                                            <p:strVal val="#ppt_x"/>
                                          </p:val>
                                        </p:tav>
                                      </p:tavLst>
                                    </p:anim>
                                    <p:anim calcmode="lin" valueType="num">
                                      <p:cBhvr>
                                        <p:cTn id="24" dur="500" fill="hold"/>
                                        <p:tgtEl>
                                          <p:spTgt spid="28676"/>
                                        </p:tgtEl>
                                        <p:attrNameLst>
                                          <p:attrName>ppt_y</p:attrName>
                                        </p:attrNameLst>
                                      </p:cBhvr>
                                      <p:tavLst>
                                        <p:tav tm="0">
                                          <p:val>
                                            <p:fltVal val="0.5"/>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randombar(horizontal)">
                                      <p:cBhvr>
                                        <p:cTn id="29" dur="500"/>
                                        <p:tgtEl>
                                          <p:spTgt spid="48"/>
                                        </p:tgtEl>
                                      </p:cBhvr>
                                    </p:animEffect>
                                  </p:childTnLst>
                                </p:cTn>
                              </p:par>
                            </p:childTnLst>
                          </p:cTn>
                        </p:par>
                        <p:par>
                          <p:cTn id="30" fill="hold">
                            <p:stCondLst>
                              <p:cond delay="500"/>
                            </p:stCondLst>
                            <p:childTnLst>
                              <p:par>
                                <p:cTn id="31" presetID="31" presetClass="entr" presetSubtype="0" fill="hold" nodeType="afterEffect">
                                  <p:stCondLst>
                                    <p:cond delay="0"/>
                                  </p:stCondLst>
                                  <p:childTnLst>
                                    <p:set>
                                      <p:cBhvr>
                                        <p:cTn id="32" dur="1" fill="hold">
                                          <p:stCondLst>
                                            <p:cond delay="0"/>
                                          </p:stCondLst>
                                        </p:cTn>
                                        <p:tgtEl>
                                          <p:spTgt spid="28767"/>
                                        </p:tgtEl>
                                        <p:attrNameLst>
                                          <p:attrName>style.visibility</p:attrName>
                                        </p:attrNameLst>
                                      </p:cBhvr>
                                      <p:to>
                                        <p:strVal val="visible"/>
                                      </p:to>
                                    </p:set>
                                    <p:anim calcmode="lin" valueType="num">
                                      <p:cBhvr>
                                        <p:cTn id="33" dur="1000" fill="hold"/>
                                        <p:tgtEl>
                                          <p:spTgt spid="28767"/>
                                        </p:tgtEl>
                                        <p:attrNameLst>
                                          <p:attrName>ppt_w</p:attrName>
                                        </p:attrNameLst>
                                      </p:cBhvr>
                                      <p:tavLst>
                                        <p:tav tm="0">
                                          <p:val>
                                            <p:fltVal val="0"/>
                                          </p:val>
                                        </p:tav>
                                        <p:tav tm="100000">
                                          <p:val>
                                            <p:strVal val="#ppt_w"/>
                                          </p:val>
                                        </p:tav>
                                      </p:tavLst>
                                    </p:anim>
                                    <p:anim calcmode="lin" valueType="num">
                                      <p:cBhvr>
                                        <p:cTn id="34" dur="1000" fill="hold"/>
                                        <p:tgtEl>
                                          <p:spTgt spid="28767"/>
                                        </p:tgtEl>
                                        <p:attrNameLst>
                                          <p:attrName>ppt_h</p:attrName>
                                        </p:attrNameLst>
                                      </p:cBhvr>
                                      <p:tavLst>
                                        <p:tav tm="0">
                                          <p:val>
                                            <p:fltVal val="0"/>
                                          </p:val>
                                        </p:tav>
                                        <p:tav tm="100000">
                                          <p:val>
                                            <p:strVal val="#ppt_h"/>
                                          </p:val>
                                        </p:tav>
                                      </p:tavLst>
                                    </p:anim>
                                    <p:anim calcmode="lin" valueType="num">
                                      <p:cBhvr>
                                        <p:cTn id="35" dur="1000" fill="hold"/>
                                        <p:tgtEl>
                                          <p:spTgt spid="28767"/>
                                        </p:tgtEl>
                                        <p:attrNameLst>
                                          <p:attrName>style.rotation</p:attrName>
                                        </p:attrNameLst>
                                      </p:cBhvr>
                                      <p:tavLst>
                                        <p:tav tm="0">
                                          <p:val>
                                            <p:fltVal val="90"/>
                                          </p:val>
                                        </p:tav>
                                        <p:tav tm="100000">
                                          <p:val>
                                            <p:fltVal val="0"/>
                                          </p:val>
                                        </p:tav>
                                      </p:tavLst>
                                    </p:anim>
                                    <p:animEffect transition="in" filter="fade">
                                      <p:cBhvr>
                                        <p:cTn id="36" dur="1000"/>
                                        <p:tgtEl>
                                          <p:spTgt spid="28767"/>
                                        </p:tgtEl>
                                      </p:cBhvr>
                                    </p:animEffect>
                                  </p:childTnLst>
                                </p:cTn>
                              </p:par>
                            </p:childTnLst>
                          </p:cTn>
                        </p:par>
                        <p:par>
                          <p:cTn id="37" fill="hold">
                            <p:stCondLst>
                              <p:cond delay="1500"/>
                            </p:stCondLst>
                            <p:childTnLst>
                              <p:par>
                                <p:cTn id="38" presetID="42"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2" presetClass="entr" presetSubtype="6"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1+#ppt_w/2"/>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a:solidFill>
                  <a:srgbClr val="7030A0"/>
                </a:solidFill>
                <a:latin typeface="Times New Roman" pitchFamily="18" charset="0"/>
                <a:cs typeface="Times New Roman" pitchFamily="18" charset="0"/>
              </a:rPr>
              <a:t>MÔMEN QUÁN TÍNH CỦA MỘT VÀI VẬT RẮN ĐƠN GIẢN</a:t>
            </a:r>
          </a:p>
        </p:txBody>
      </p:sp>
      <p:sp>
        <p:nvSpPr>
          <p:cNvPr id="4" name="Rectangle 3"/>
          <p:cNvSpPr/>
          <p:nvPr/>
        </p:nvSpPr>
        <p:spPr>
          <a:xfrm>
            <a:off x="0" y="419100"/>
            <a:ext cx="9144000" cy="903288"/>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4.2. </a:t>
            </a:r>
            <a:r>
              <a:rPr lang="pt-BR"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Định lý Steiner – Huyghens</a:t>
            </a:r>
            <a:endPar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Rectangle 4"/>
          <p:cNvSpPr/>
          <p:nvPr/>
        </p:nvSpPr>
        <p:spPr>
          <a:xfrm>
            <a:off x="304800" y="1600200"/>
            <a:ext cx="6553200" cy="1077218"/>
          </a:xfrm>
          <a:prstGeom prst="rect">
            <a:avLst/>
          </a:prstGeom>
        </p:spPr>
        <p:txBody>
          <a:bodyPr wrap="square">
            <a:spAutoFit/>
          </a:bodyPr>
          <a:lstStyle/>
          <a:p>
            <a:pPr indent="531813" algn="just">
              <a:defRPr/>
            </a:pPr>
            <a:r>
              <a:rPr lang="pt-B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Mômen quán tính I đối với một trục bất kì không đi qua tâm:</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55298" name="Picture 2" descr="E:\GIANG DAY\Vat ly dai cuong (Co nhiet)\POW-CONHIET\Chuong 4 - Co hoc vat ran\Stein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599" y="1447800"/>
            <a:ext cx="2362201" cy="29961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p:cNvGraphicFramePr>
            <a:graphicFrameLocks noChangeAspect="1"/>
          </p:cNvGraphicFramePr>
          <p:nvPr>
            <p:extLst>
              <p:ext uri="{D42A27DB-BD31-4B8C-83A1-F6EECF244321}">
                <p14:modId xmlns:p14="http://schemas.microsoft.com/office/powerpoint/2010/main" val="1775046075"/>
              </p:ext>
            </p:extLst>
          </p:nvPr>
        </p:nvGraphicFramePr>
        <p:xfrm>
          <a:off x="2819400" y="2971800"/>
          <a:ext cx="2041525" cy="604838"/>
        </p:xfrm>
        <a:graphic>
          <a:graphicData uri="http://schemas.openxmlformats.org/presentationml/2006/ole">
            <mc:AlternateContent xmlns:mc="http://schemas.openxmlformats.org/markup-compatibility/2006">
              <mc:Choice xmlns:v="urn:schemas-microsoft-com:vml" Requires="v">
                <p:oleObj name="Equation" r:id="rId4" imgW="812520" imgH="241200" progId="Equation.3">
                  <p:embed/>
                </p:oleObj>
              </mc:Choice>
              <mc:Fallback>
                <p:oleObj name="Equation" r:id="rId4" imgW="812520" imgH="241200" progId="Equation.3">
                  <p:embed/>
                  <p:pic>
                    <p:nvPicPr>
                      <p:cNvPr id="0" name="Object 7"/>
                      <p:cNvPicPr>
                        <a:picLocks noChangeAspect="1" noChangeArrowheads="1"/>
                      </p:cNvPicPr>
                      <p:nvPr/>
                    </p:nvPicPr>
                    <p:blipFill>
                      <a:blip r:embed="rId5"/>
                      <a:srcRect/>
                      <a:stretch>
                        <a:fillRect/>
                      </a:stretch>
                    </p:blipFill>
                    <p:spPr bwMode="auto">
                      <a:xfrm>
                        <a:off x="2819400" y="2971800"/>
                        <a:ext cx="2041525" cy="604838"/>
                      </a:xfrm>
                      <a:prstGeom prst="rect">
                        <a:avLst/>
                      </a:prstGeom>
                      <a:noFill/>
                      <a:ln w="38100">
                        <a:solidFill>
                          <a:schemeClr val="accent6"/>
                        </a:solidFill>
                      </a:ln>
                    </p:spPr>
                  </p:pic>
                </p:oleObj>
              </mc:Fallback>
            </mc:AlternateContent>
          </a:graphicData>
        </a:graphic>
      </p:graphicFrame>
      <p:pic>
        <p:nvPicPr>
          <p:cNvPr id="55300" name="Picture 4" descr="E:\GIANG DAY\Vat ly dai cuong (Co nhiet)\POW-CONHIET\Chuong 4 - Co hoc vat ran\100px-Moment_of_inertia_rod_end.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2576" y="4514561"/>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55301" name="Picture 5" descr="E:\GIANG DAY\Vat ly dai cuong (Co nhiet)\POW-CONHIET\Chuong 4 - Co hoc vat ran\512px-Moment_of_inertia_rod_center.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4484647"/>
            <a:ext cx="1905134" cy="211722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1755728" y="5810875"/>
            <a:ext cx="980932" cy="22860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04800" y="3905926"/>
            <a:ext cx="2590800" cy="584775"/>
          </a:xfrm>
          <a:prstGeom prst="rect">
            <a:avLst/>
          </a:prstGeom>
        </p:spPr>
        <p:txBody>
          <a:bodyPr wrap="square">
            <a:spAutoFit/>
          </a:bodyPr>
          <a:lstStyle/>
          <a:p>
            <a:pPr indent="531813" algn="just">
              <a:defRPr/>
            </a:pPr>
            <a:r>
              <a:rPr lang="pt-B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Ví dụ:</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546818938"/>
              </p:ext>
            </p:extLst>
          </p:nvPr>
        </p:nvGraphicFramePr>
        <p:xfrm>
          <a:off x="4711415" y="5334000"/>
          <a:ext cx="4337051" cy="1177925"/>
        </p:xfrm>
        <a:graphic>
          <a:graphicData uri="http://schemas.openxmlformats.org/presentationml/2006/ole">
            <mc:AlternateContent xmlns:mc="http://schemas.openxmlformats.org/markup-compatibility/2006">
              <mc:Choice xmlns:v="urn:schemas-microsoft-com:vml" Requires="v">
                <p:oleObj name="Equation" r:id="rId8" imgW="1726920" imgH="469800" progId="Equation.3">
                  <p:embed/>
                </p:oleObj>
              </mc:Choice>
              <mc:Fallback>
                <p:oleObj name="Equation" r:id="rId8" imgW="1726920" imgH="469800" progId="Equation.3">
                  <p:embed/>
                  <p:pic>
                    <p:nvPicPr>
                      <p:cNvPr id="0" name="Object 1"/>
                      <p:cNvPicPr>
                        <a:picLocks noChangeAspect="1" noChangeArrowheads="1"/>
                      </p:cNvPicPr>
                      <p:nvPr/>
                    </p:nvPicPr>
                    <p:blipFill>
                      <a:blip r:embed="rId9"/>
                      <a:srcRect/>
                      <a:stretch>
                        <a:fillRect/>
                      </a:stretch>
                    </p:blipFill>
                    <p:spPr bwMode="auto">
                      <a:xfrm>
                        <a:off x="4711415" y="5334000"/>
                        <a:ext cx="4337051" cy="1177925"/>
                      </a:xfrm>
                      <a:prstGeom prst="rect">
                        <a:avLst/>
                      </a:prstGeom>
                      <a:noFill/>
                      <a:ln w="38100">
                        <a:noFill/>
                        <a:miter lim="800000"/>
                        <a:headEnd/>
                        <a:tailEnd/>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55301"/>
                                        </p:tgtEl>
                                        <p:attrNameLst>
                                          <p:attrName>style.visibility</p:attrName>
                                        </p:attrNameLst>
                                      </p:cBhvr>
                                      <p:to>
                                        <p:strVal val="visible"/>
                                      </p:to>
                                    </p:set>
                                    <p:animEffect transition="in" filter="barn(inVertical)">
                                      <p:cBhvr>
                                        <p:cTn id="13" dur="500"/>
                                        <p:tgtEl>
                                          <p:spTgt spid="5530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500"/>
                            </p:stCondLst>
                            <p:childTnLst>
                              <p:par>
                                <p:cTn id="20" presetID="14" presetClass="entr" presetSubtype="10" fill="hold" nodeType="afterEffect">
                                  <p:stCondLst>
                                    <p:cond delay="0"/>
                                  </p:stCondLst>
                                  <p:childTnLst>
                                    <p:set>
                                      <p:cBhvr>
                                        <p:cTn id="21" dur="1" fill="hold">
                                          <p:stCondLst>
                                            <p:cond delay="0"/>
                                          </p:stCondLst>
                                        </p:cTn>
                                        <p:tgtEl>
                                          <p:spTgt spid="55300"/>
                                        </p:tgtEl>
                                        <p:attrNameLst>
                                          <p:attrName>style.visibility</p:attrName>
                                        </p:attrNameLst>
                                      </p:cBhvr>
                                      <p:to>
                                        <p:strVal val="visible"/>
                                      </p:to>
                                    </p:set>
                                    <p:animEffect transition="in" filter="randombar(horizontal)">
                                      <p:cBhvr>
                                        <p:cTn id="22" dur="500"/>
                                        <p:tgtEl>
                                          <p:spTgt spid="5530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E:\GIANG DAY\Vat ly dai cuong (Co nhiet)\POW-CONHIET\Chuong 4 - Co hoc vat ran\Moment_of_inertia_exampl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13513" y="1371600"/>
            <a:ext cx="7112000" cy="533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descr="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19807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3" descr="C:\Users\H\Downloads\Compressed\15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9050"/>
            <a:ext cx="9172575" cy="6879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325" y="707408"/>
            <a:ext cx="8991600" cy="49530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spcBef>
                <a:spcPts val="600"/>
              </a:spcBef>
              <a:defRPr/>
            </a:pPr>
            <a:r>
              <a:rPr lang="pt-BR" sz="6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5. </a:t>
            </a:r>
          </a:p>
          <a:p>
            <a:pPr algn="ctr">
              <a:spcBef>
                <a:spcPts val="600"/>
              </a:spcBef>
              <a:defRPr/>
            </a:pPr>
            <a:r>
              <a:rPr lang="pt-BR" sz="6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ĐỘNG NĂNG </a:t>
            </a:r>
          </a:p>
          <a:p>
            <a:pPr algn="ctr">
              <a:spcBef>
                <a:spcPts val="600"/>
              </a:spcBef>
              <a:defRPr/>
            </a:pPr>
            <a:r>
              <a:rPr lang="pt-BR" sz="6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CỦA VẬT RẮN </a:t>
            </a:r>
          </a:p>
          <a:p>
            <a:pPr algn="ctr">
              <a:spcBef>
                <a:spcPts val="600"/>
              </a:spcBef>
              <a:defRPr/>
            </a:pPr>
            <a:r>
              <a:rPr lang="pt-BR" sz="6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QUAY QUANH </a:t>
            </a:r>
          </a:p>
          <a:p>
            <a:pPr algn="ctr">
              <a:spcBef>
                <a:spcPts val="600"/>
              </a:spcBef>
              <a:defRPr/>
            </a:pPr>
            <a:r>
              <a:rPr lang="pt-BR" sz="6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rPr>
              <a:t>MỘT TRỤC CỐ ĐỊNH</a:t>
            </a:r>
            <a:endParaRPr lang="en-US" sz="6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92915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16"/>
          <p:cNvSpPr txBox="1">
            <a:spLocks noChangeArrowheads="1"/>
          </p:cNvSpPr>
          <p:nvPr/>
        </p:nvSpPr>
        <p:spPr bwMode="gray">
          <a:xfrm>
            <a:off x="2025650" y="313848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sz="2400" b="1">
                <a:solidFill>
                  <a:schemeClr val="bg1"/>
                </a:solidFill>
              </a:rPr>
              <a:t>2</a:t>
            </a:r>
          </a:p>
        </p:txBody>
      </p:sp>
      <p:sp>
        <p:nvSpPr>
          <p:cNvPr id="2053" name="Text Box 32"/>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p>
        </p:txBody>
      </p:sp>
      <p:grpSp>
        <p:nvGrpSpPr>
          <p:cNvPr id="3" name="Group 2"/>
          <p:cNvGrpSpPr/>
          <p:nvPr/>
        </p:nvGrpSpPr>
        <p:grpSpPr>
          <a:xfrm>
            <a:off x="4965130" y="4289077"/>
            <a:ext cx="3903345" cy="2033270"/>
            <a:chOff x="4668255" y="4277631"/>
            <a:chExt cx="3903345" cy="2033270"/>
          </a:xfrm>
        </p:grpSpPr>
        <p:sp>
          <p:nvSpPr>
            <p:cNvPr id="2064" name="Line 14"/>
            <p:cNvSpPr>
              <a:spLocks noChangeShapeType="1"/>
            </p:cNvSpPr>
            <p:nvPr/>
          </p:nvSpPr>
          <p:spPr bwMode="auto">
            <a:xfrm>
              <a:off x="5930635" y="4612911"/>
              <a:ext cx="0" cy="1392555"/>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2074" name="Text Box 48"/>
            <p:cNvSpPr txBox="1">
              <a:spLocks noChangeArrowheads="1"/>
            </p:cNvSpPr>
            <p:nvPr/>
          </p:nvSpPr>
          <p:spPr bwMode="auto">
            <a:xfrm>
              <a:off x="5235310" y="4612911"/>
              <a:ext cx="1390650"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400" dirty="0">
                  <a:sym typeface="Symbol" pitchFamily="18" charset="2"/>
                </a:rPr>
                <a:t></a:t>
              </a:r>
              <a:endParaRPr lang="en-US" dirty="0"/>
            </a:p>
          </p:txBody>
        </p:sp>
        <p:sp>
          <p:nvSpPr>
            <p:cNvPr id="2063" name="Oval 13"/>
            <p:cNvSpPr>
              <a:spLocks noChangeArrowheads="1"/>
            </p:cNvSpPr>
            <p:nvPr/>
          </p:nvSpPr>
          <p:spPr bwMode="auto">
            <a:xfrm>
              <a:off x="5235310" y="4612911"/>
              <a:ext cx="1390650" cy="1392555"/>
            </a:xfrm>
            <a:prstGeom prst="ellipse">
              <a:avLst/>
            </a:prstGeom>
            <a:noFill/>
            <a:ln w="38100">
              <a:solidFill>
                <a:srgbClr val="C00000"/>
              </a:solidFill>
              <a:round/>
              <a:headEnd/>
              <a:tailEnd/>
            </a:ln>
          </p:spPr>
          <p:txBody>
            <a:bodyPr/>
            <a:lstStyle/>
            <a:p>
              <a:endParaRPr lang="en-US"/>
            </a:p>
          </p:txBody>
        </p:sp>
        <p:sp>
          <p:nvSpPr>
            <p:cNvPr id="2065" name="Line 15"/>
            <p:cNvSpPr>
              <a:spLocks noChangeShapeType="1"/>
            </p:cNvSpPr>
            <p:nvPr/>
          </p:nvSpPr>
          <p:spPr bwMode="auto">
            <a:xfrm flipV="1">
              <a:off x="5930635" y="4612911"/>
              <a:ext cx="2211070" cy="1409700"/>
            </a:xfrm>
            <a:prstGeom prst="line">
              <a:avLst/>
            </a:prstGeom>
            <a:noFill/>
            <a:ln w="25400">
              <a:solidFill>
                <a:srgbClr val="FFC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66" name="Group 16"/>
            <p:cNvGrpSpPr>
              <a:grpSpLocks/>
            </p:cNvGrpSpPr>
            <p:nvPr/>
          </p:nvGrpSpPr>
          <p:grpSpPr bwMode="auto">
            <a:xfrm>
              <a:off x="4668255" y="6022611"/>
              <a:ext cx="3635375" cy="158115"/>
              <a:chOff x="2585" y="4194"/>
              <a:chExt cx="5725" cy="249"/>
            </a:xfrm>
          </p:grpSpPr>
          <p:sp>
            <p:nvSpPr>
              <p:cNvPr id="2082" name="Line 17"/>
              <p:cNvSpPr>
                <a:spLocks noChangeShapeType="1"/>
              </p:cNvSpPr>
              <p:nvPr/>
            </p:nvSpPr>
            <p:spPr bwMode="auto">
              <a:xfrm>
                <a:off x="2809" y="4194"/>
                <a:ext cx="5501"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83" name="Group 18"/>
              <p:cNvGrpSpPr>
                <a:grpSpLocks/>
              </p:cNvGrpSpPr>
              <p:nvPr/>
            </p:nvGrpSpPr>
            <p:grpSpPr bwMode="auto">
              <a:xfrm>
                <a:off x="2585" y="4199"/>
                <a:ext cx="2759" cy="235"/>
                <a:chOff x="2969" y="3980"/>
                <a:chExt cx="1362" cy="116"/>
              </a:xfrm>
            </p:grpSpPr>
            <p:sp>
              <p:nvSpPr>
                <p:cNvPr id="2092" name="Line 19"/>
                <p:cNvSpPr>
                  <a:spLocks noChangeShapeType="1"/>
                </p:cNvSpPr>
                <p:nvPr/>
              </p:nvSpPr>
              <p:spPr bwMode="auto">
                <a:xfrm flipV="1">
                  <a:off x="2969" y="3980"/>
                  <a:ext cx="12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3" name="Line 20"/>
                <p:cNvSpPr>
                  <a:spLocks noChangeShapeType="1"/>
                </p:cNvSpPr>
                <p:nvPr/>
              </p:nvSpPr>
              <p:spPr bwMode="auto">
                <a:xfrm flipV="1">
                  <a:off x="3125" y="3983"/>
                  <a:ext cx="12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4" name="Line 21"/>
                <p:cNvSpPr>
                  <a:spLocks noChangeShapeType="1"/>
                </p:cNvSpPr>
                <p:nvPr/>
              </p:nvSpPr>
              <p:spPr bwMode="auto">
                <a:xfrm flipV="1">
                  <a:off x="3305" y="3983"/>
                  <a:ext cx="12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5" name="Line 22"/>
                <p:cNvSpPr>
                  <a:spLocks noChangeShapeType="1"/>
                </p:cNvSpPr>
                <p:nvPr/>
              </p:nvSpPr>
              <p:spPr bwMode="auto">
                <a:xfrm flipV="1">
                  <a:off x="3487" y="3983"/>
                  <a:ext cx="12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6" name="Line 23"/>
                <p:cNvSpPr>
                  <a:spLocks noChangeShapeType="1"/>
                </p:cNvSpPr>
                <p:nvPr/>
              </p:nvSpPr>
              <p:spPr bwMode="auto">
                <a:xfrm flipV="1">
                  <a:off x="3677" y="3983"/>
                  <a:ext cx="12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7" name="Line 24"/>
                <p:cNvSpPr>
                  <a:spLocks noChangeShapeType="1"/>
                </p:cNvSpPr>
                <p:nvPr/>
              </p:nvSpPr>
              <p:spPr bwMode="auto">
                <a:xfrm flipV="1">
                  <a:off x="3849" y="3983"/>
                  <a:ext cx="12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8" name="Line 25"/>
                <p:cNvSpPr>
                  <a:spLocks noChangeShapeType="1"/>
                </p:cNvSpPr>
                <p:nvPr/>
              </p:nvSpPr>
              <p:spPr bwMode="auto">
                <a:xfrm flipV="1">
                  <a:off x="4025" y="3983"/>
                  <a:ext cx="12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 name="Line 26"/>
                <p:cNvSpPr>
                  <a:spLocks noChangeShapeType="1"/>
                </p:cNvSpPr>
                <p:nvPr/>
              </p:nvSpPr>
              <p:spPr bwMode="auto">
                <a:xfrm flipV="1">
                  <a:off x="4211" y="3983"/>
                  <a:ext cx="12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84" name="Line 27"/>
              <p:cNvSpPr>
                <a:spLocks noChangeShapeType="1"/>
              </p:cNvSpPr>
              <p:nvPr/>
            </p:nvSpPr>
            <p:spPr bwMode="auto">
              <a:xfrm flipV="1">
                <a:off x="5481" y="4196"/>
                <a:ext cx="244"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5" name="Line 28"/>
              <p:cNvSpPr>
                <a:spLocks noChangeShapeType="1"/>
              </p:cNvSpPr>
              <p:nvPr/>
            </p:nvSpPr>
            <p:spPr bwMode="auto">
              <a:xfrm flipV="1">
                <a:off x="5859" y="4213"/>
                <a:ext cx="244"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6" name="Line 29"/>
              <p:cNvSpPr>
                <a:spLocks noChangeShapeType="1"/>
              </p:cNvSpPr>
              <p:nvPr/>
            </p:nvSpPr>
            <p:spPr bwMode="auto">
              <a:xfrm flipV="1">
                <a:off x="6248" y="4213"/>
                <a:ext cx="243"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7" name="Line 30"/>
              <p:cNvSpPr>
                <a:spLocks noChangeShapeType="1"/>
              </p:cNvSpPr>
              <p:nvPr/>
            </p:nvSpPr>
            <p:spPr bwMode="auto">
              <a:xfrm flipV="1">
                <a:off x="6654" y="4213"/>
                <a:ext cx="243"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8" name="Line 31"/>
              <p:cNvSpPr>
                <a:spLocks noChangeShapeType="1"/>
              </p:cNvSpPr>
              <p:nvPr/>
            </p:nvSpPr>
            <p:spPr bwMode="auto">
              <a:xfrm flipV="1">
                <a:off x="7027" y="4213"/>
                <a:ext cx="243"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9" name="Line 32"/>
              <p:cNvSpPr>
                <a:spLocks noChangeShapeType="1"/>
              </p:cNvSpPr>
              <p:nvPr/>
            </p:nvSpPr>
            <p:spPr bwMode="auto">
              <a:xfrm flipV="1">
                <a:off x="7351" y="4213"/>
                <a:ext cx="244"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 name="Line 33"/>
              <p:cNvSpPr>
                <a:spLocks noChangeShapeType="1"/>
              </p:cNvSpPr>
              <p:nvPr/>
            </p:nvSpPr>
            <p:spPr bwMode="auto">
              <a:xfrm flipV="1">
                <a:off x="7721" y="4201"/>
                <a:ext cx="244"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 name="Line 34"/>
              <p:cNvSpPr>
                <a:spLocks noChangeShapeType="1"/>
              </p:cNvSpPr>
              <p:nvPr/>
            </p:nvSpPr>
            <p:spPr bwMode="auto">
              <a:xfrm flipV="1">
                <a:off x="8050" y="4201"/>
                <a:ext cx="243"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7" name="Group 35"/>
            <p:cNvGrpSpPr>
              <a:grpSpLocks/>
            </p:cNvGrpSpPr>
            <p:nvPr/>
          </p:nvGrpSpPr>
          <p:grpSpPr bwMode="auto">
            <a:xfrm>
              <a:off x="5930635" y="4612911"/>
              <a:ext cx="2211070" cy="1155700"/>
              <a:chOff x="4573" y="1974"/>
              <a:chExt cx="3482" cy="1820"/>
            </a:xfrm>
          </p:grpSpPr>
          <p:sp>
            <p:nvSpPr>
              <p:cNvPr id="2076" name="Line 36"/>
              <p:cNvSpPr>
                <a:spLocks noChangeShapeType="1"/>
              </p:cNvSpPr>
              <p:nvPr/>
            </p:nvSpPr>
            <p:spPr bwMode="auto">
              <a:xfrm>
                <a:off x="4573" y="1974"/>
                <a:ext cx="3482" cy="0"/>
              </a:xfrm>
              <a:prstGeom prst="line">
                <a:avLst/>
              </a:prstGeom>
              <a:noFill/>
              <a:ln w="31750">
                <a:solidFill>
                  <a:srgbClr val="00B05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2077" name="Line 37"/>
              <p:cNvSpPr>
                <a:spLocks noChangeShapeType="1"/>
              </p:cNvSpPr>
              <p:nvPr/>
            </p:nvSpPr>
            <p:spPr bwMode="auto">
              <a:xfrm>
                <a:off x="4573" y="2365"/>
                <a:ext cx="2920" cy="0"/>
              </a:xfrm>
              <a:prstGeom prst="line">
                <a:avLst/>
              </a:prstGeom>
              <a:noFill/>
              <a:ln w="31750">
                <a:solidFill>
                  <a:srgbClr val="00B05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2078" name="Line 38"/>
              <p:cNvSpPr>
                <a:spLocks noChangeShapeType="1"/>
              </p:cNvSpPr>
              <p:nvPr/>
            </p:nvSpPr>
            <p:spPr bwMode="auto">
              <a:xfrm>
                <a:off x="4573" y="2722"/>
                <a:ext cx="2353" cy="0"/>
              </a:xfrm>
              <a:prstGeom prst="line">
                <a:avLst/>
              </a:prstGeom>
              <a:noFill/>
              <a:ln w="31750">
                <a:solidFill>
                  <a:srgbClr val="00B05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2079" name="Line 39"/>
              <p:cNvSpPr>
                <a:spLocks noChangeShapeType="1"/>
              </p:cNvSpPr>
              <p:nvPr/>
            </p:nvSpPr>
            <p:spPr bwMode="auto">
              <a:xfrm>
                <a:off x="4626" y="3078"/>
                <a:ext cx="1724" cy="0"/>
              </a:xfrm>
              <a:prstGeom prst="line">
                <a:avLst/>
              </a:prstGeom>
              <a:noFill/>
              <a:ln w="31750">
                <a:solidFill>
                  <a:srgbClr val="00B05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2080" name="Line 40"/>
              <p:cNvSpPr>
                <a:spLocks noChangeShapeType="1"/>
              </p:cNvSpPr>
              <p:nvPr/>
            </p:nvSpPr>
            <p:spPr bwMode="auto">
              <a:xfrm>
                <a:off x="4573" y="3436"/>
                <a:ext cx="1205" cy="0"/>
              </a:xfrm>
              <a:prstGeom prst="line">
                <a:avLst/>
              </a:prstGeom>
              <a:noFill/>
              <a:ln w="31750">
                <a:solidFill>
                  <a:srgbClr val="00B05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2081" name="Line 41"/>
              <p:cNvSpPr>
                <a:spLocks noChangeShapeType="1"/>
              </p:cNvSpPr>
              <p:nvPr/>
            </p:nvSpPr>
            <p:spPr bwMode="auto">
              <a:xfrm>
                <a:off x="4573" y="3794"/>
                <a:ext cx="643" cy="0"/>
              </a:xfrm>
              <a:prstGeom prst="line">
                <a:avLst/>
              </a:prstGeom>
              <a:noFill/>
              <a:ln w="31750">
                <a:solidFill>
                  <a:srgbClr val="00B05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grpSp>
        <p:sp>
          <p:nvSpPr>
            <p:cNvPr id="2068" name="Text Box 42"/>
            <p:cNvSpPr txBox="1">
              <a:spLocks noChangeArrowheads="1"/>
            </p:cNvSpPr>
            <p:nvPr/>
          </p:nvSpPr>
          <p:spPr bwMode="auto">
            <a:xfrm>
              <a:off x="5552175" y="5100591"/>
              <a:ext cx="464185"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solidFill>
                    <a:srgbClr val="C00000"/>
                  </a:solidFill>
                  <a:latin typeface="Times New Roman" pitchFamily="18" charset="0"/>
                  <a:cs typeface="Times New Roman" pitchFamily="18" charset="0"/>
                </a:rPr>
                <a:t>O</a:t>
              </a:r>
            </a:p>
          </p:txBody>
        </p:sp>
        <p:sp>
          <p:nvSpPr>
            <p:cNvPr id="2069" name="Text Box 43"/>
            <p:cNvSpPr txBox="1">
              <a:spLocks noChangeArrowheads="1"/>
            </p:cNvSpPr>
            <p:nvPr/>
          </p:nvSpPr>
          <p:spPr bwMode="auto">
            <a:xfrm>
              <a:off x="5735055" y="6027056"/>
              <a:ext cx="473075" cy="2838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000" b="1" dirty="0">
                  <a:solidFill>
                    <a:srgbClr val="C00000"/>
                  </a:solidFill>
                  <a:latin typeface="Times New Roman" pitchFamily="18" charset="0"/>
                  <a:cs typeface="Times New Roman" pitchFamily="18" charset="0"/>
                </a:rPr>
                <a:t>O’</a:t>
              </a:r>
            </a:p>
          </p:txBody>
        </p:sp>
        <p:sp>
          <p:nvSpPr>
            <p:cNvPr id="2070" name="Text Box 44"/>
            <p:cNvSpPr txBox="1">
              <a:spLocks noChangeArrowheads="1"/>
            </p:cNvSpPr>
            <p:nvPr/>
          </p:nvSpPr>
          <p:spPr bwMode="auto">
            <a:xfrm>
              <a:off x="5740135" y="4277631"/>
              <a:ext cx="56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solidFill>
                    <a:srgbClr val="C00000"/>
                  </a:solidFill>
                  <a:latin typeface="Times New Roman" pitchFamily="18" charset="0"/>
                  <a:cs typeface="Times New Roman" pitchFamily="18" charset="0"/>
                </a:rPr>
                <a:t>O”</a:t>
              </a:r>
            </a:p>
          </p:txBody>
        </p:sp>
        <p:sp>
          <p:nvSpPr>
            <p:cNvPr id="2072" name="Freeform 46"/>
            <p:cNvSpPr>
              <a:spLocks/>
            </p:cNvSpPr>
            <p:nvPr/>
          </p:nvSpPr>
          <p:spPr bwMode="auto">
            <a:xfrm>
              <a:off x="5053700" y="4761501"/>
              <a:ext cx="202565" cy="657225"/>
            </a:xfrm>
            <a:custGeom>
              <a:avLst/>
              <a:gdLst>
                <a:gd name="T0" fmla="*/ 51957 w 158"/>
                <a:gd name="T1" fmla="*/ 1226161 h 510"/>
                <a:gd name="T2" fmla="*/ 51957 w 158"/>
                <a:gd name="T3" fmla="*/ 541122 h 510"/>
                <a:gd name="T4" fmla="*/ 358992 w 158"/>
                <a:gd name="T5" fmla="*/ 0 h 510"/>
                <a:gd name="T6" fmla="*/ 0 60000 65536"/>
                <a:gd name="T7" fmla="*/ 0 60000 65536"/>
                <a:gd name="T8" fmla="*/ 0 60000 65536"/>
                <a:gd name="T9" fmla="*/ 0 w 158"/>
                <a:gd name="T10" fmla="*/ 0 h 510"/>
                <a:gd name="T11" fmla="*/ 158 w 158"/>
                <a:gd name="T12" fmla="*/ 510 h 510"/>
              </a:gdLst>
              <a:ahLst/>
              <a:cxnLst>
                <a:cxn ang="T6">
                  <a:pos x="T0" y="T1"/>
                </a:cxn>
                <a:cxn ang="T7">
                  <a:pos x="T2" y="T3"/>
                </a:cxn>
                <a:cxn ang="T8">
                  <a:pos x="T4" y="T5"/>
                </a:cxn>
              </a:cxnLst>
              <a:rect l="T9" t="T10" r="T11" b="T12"/>
              <a:pathLst>
                <a:path w="158" h="510">
                  <a:moveTo>
                    <a:pt x="23" y="510"/>
                  </a:moveTo>
                  <a:cubicBezTo>
                    <a:pt x="28" y="463"/>
                    <a:pt x="0" y="310"/>
                    <a:pt x="23" y="225"/>
                  </a:cubicBezTo>
                  <a:cubicBezTo>
                    <a:pt x="46" y="140"/>
                    <a:pt x="130" y="47"/>
                    <a:pt x="158" y="0"/>
                  </a:cubicBezTo>
                </a:path>
              </a:pathLst>
            </a:custGeom>
            <a:noFill/>
            <a:ln w="38100">
              <a:solidFill>
                <a:srgbClr val="0000FF"/>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p>
              <a:endParaRPr lang="en-US"/>
            </a:p>
          </p:txBody>
        </p:sp>
        <p:graphicFrame>
          <p:nvGraphicFramePr>
            <p:cNvPr id="2050" name="Object 2"/>
            <p:cNvGraphicFramePr>
              <a:graphicFrameLocks noChangeAspect="1"/>
            </p:cNvGraphicFramePr>
            <p:nvPr>
              <p:extLst>
                <p:ext uri="{D42A27DB-BD31-4B8C-83A1-F6EECF244321}">
                  <p14:modId xmlns:p14="http://schemas.microsoft.com/office/powerpoint/2010/main" val="1722979543"/>
                </p:ext>
              </p:extLst>
            </p:nvPr>
          </p:nvGraphicFramePr>
          <p:xfrm>
            <a:off x="8195045" y="4284616"/>
            <a:ext cx="376555" cy="519430"/>
          </p:xfrm>
          <a:graphic>
            <a:graphicData uri="http://schemas.openxmlformats.org/presentationml/2006/ole">
              <mc:AlternateContent xmlns:mc="http://schemas.openxmlformats.org/markup-compatibility/2006">
                <mc:Choice xmlns:v="urn:schemas-microsoft-com:vml" Requires="v">
                  <p:oleObj name="Equation" r:id="rId2" imgW="203040" imgH="279360" progId="">
                    <p:embed/>
                  </p:oleObj>
                </mc:Choice>
                <mc:Fallback>
                  <p:oleObj name="Equation" r:id="rId2" imgW="203040" imgH="27936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045" y="4284616"/>
                          <a:ext cx="376555" cy="5194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extLst>
                <p:ext uri="{D42A27DB-BD31-4B8C-83A1-F6EECF244321}">
                  <p14:modId xmlns:p14="http://schemas.microsoft.com/office/powerpoint/2010/main" val="123505799"/>
                </p:ext>
              </p:extLst>
            </p:nvPr>
          </p:nvGraphicFramePr>
          <p:xfrm>
            <a:off x="7235560" y="5214891"/>
            <a:ext cx="306070" cy="472440"/>
          </p:xfrm>
          <a:graphic>
            <a:graphicData uri="http://schemas.openxmlformats.org/presentationml/2006/ole">
              <mc:AlternateContent xmlns:mc="http://schemas.openxmlformats.org/markup-compatibility/2006">
                <mc:Choice xmlns:v="urn:schemas-microsoft-com:vml" Requires="v">
                  <p:oleObj name="Equation" r:id="rId4" imgW="164880" imgH="253800" progId="">
                    <p:embed/>
                  </p:oleObj>
                </mc:Choice>
                <mc:Fallback>
                  <p:oleObj name="Equation" r:id="rId4" imgW="164880" imgH="253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560" y="5214891"/>
                          <a:ext cx="306070" cy="472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055" name="Picture 22" descr="0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47"/>
          <p:cNvSpPr/>
          <p:nvPr/>
        </p:nvSpPr>
        <p:spPr>
          <a:xfrm>
            <a:off x="1752600" y="152400"/>
            <a:ext cx="5562600" cy="838200"/>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pt-BR" sz="36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Chuyển động của vật rắn</a:t>
            </a:r>
            <a:endParaRPr lang="en-US" sz="36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49" name="Rectangle 48"/>
          <p:cNvSpPr/>
          <p:nvPr/>
        </p:nvSpPr>
        <p:spPr>
          <a:xfrm>
            <a:off x="457200" y="2159000"/>
            <a:ext cx="3276600" cy="12192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pt-BR" sz="3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Chuyển động tịnh tiến</a:t>
            </a:r>
            <a:endParaRPr lang="en-US" sz="3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50" name="Rectangle 49"/>
          <p:cNvSpPr/>
          <p:nvPr/>
        </p:nvSpPr>
        <p:spPr>
          <a:xfrm>
            <a:off x="5410200" y="2173288"/>
            <a:ext cx="3276600" cy="12192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pt-BR" sz="3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Chuyển động quay</a:t>
            </a:r>
            <a:endParaRPr lang="en-US" sz="3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51" name="Cross 50"/>
          <p:cNvSpPr/>
          <p:nvPr/>
        </p:nvSpPr>
        <p:spPr>
          <a:xfrm>
            <a:off x="4267200" y="2508250"/>
            <a:ext cx="685800" cy="609600"/>
          </a:xfrm>
          <a:prstGeom prst="plus">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sp>
        <p:nvSpPr>
          <p:cNvPr id="53" name="Striped Right Arrow 52"/>
          <p:cNvSpPr/>
          <p:nvPr/>
        </p:nvSpPr>
        <p:spPr>
          <a:xfrm rot="5400000">
            <a:off x="4076700" y="1104900"/>
            <a:ext cx="1066800" cy="838200"/>
          </a:xfrm>
          <a:prstGeom prst="stripedRightArrow">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pic>
        <p:nvPicPr>
          <p:cNvPr id="2108" name="Picture 60" descr="E:\GIANG DAY\Vat ly dai cuong (Co nhiet)\POW-CONHIET\Chuong 4 - Co hoc vat ran\s-ps-cylinder__44155_zoom.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4267200"/>
            <a:ext cx="2930143" cy="2197607"/>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3665012" y="5086637"/>
            <a:ext cx="1051975" cy="242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81802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up)">
                                      <p:cBhvr>
                                        <p:cTn id="13" dur="500"/>
                                        <p:tgtEl>
                                          <p:spTgt spid="53"/>
                                        </p:tgtEl>
                                      </p:cBhvr>
                                    </p:animEffect>
                                  </p:childTnLst>
                                </p:cTn>
                              </p:par>
                            </p:childTnLst>
                          </p:cTn>
                        </p:par>
                        <p:par>
                          <p:cTn id="14" fill="hold">
                            <p:stCondLst>
                              <p:cond delay="1500"/>
                            </p:stCondLst>
                            <p:childTnLst>
                              <p:par>
                                <p:cTn id="15" presetID="6" presetClass="entr" presetSubtype="16"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in)">
                                      <p:cBhvr>
                                        <p:cTn id="17" dur="10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3" presetClass="entr" presetSubtype="32"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plus(out)">
                                      <p:cBhvr>
                                        <p:cTn id="22" dur="500"/>
                                        <p:tgtEl>
                                          <p:spTgt spid="51"/>
                                        </p:tgtEl>
                                      </p:cBhvr>
                                    </p:animEffect>
                                  </p:childTnLst>
                                </p:cTn>
                              </p:par>
                            </p:childTnLst>
                          </p:cTn>
                        </p:par>
                        <p:par>
                          <p:cTn id="23" fill="hold">
                            <p:stCondLst>
                              <p:cond delay="500"/>
                            </p:stCondLst>
                            <p:childTnLst>
                              <p:par>
                                <p:cTn id="24" presetID="14" presetClass="entr" presetSubtype="1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randombar(horizontal)">
                                      <p:cBhvr>
                                        <p:cTn id="26" dur="10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108"/>
                                        </p:tgtEl>
                                        <p:attrNameLst>
                                          <p:attrName>style.visibility</p:attrName>
                                        </p:attrNameLst>
                                      </p:cBhvr>
                                      <p:to>
                                        <p:strVal val="visible"/>
                                      </p:to>
                                    </p:set>
                                    <p:anim calcmode="lin" valueType="num">
                                      <p:cBhvr>
                                        <p:cTn id="31" dur="1000" fill="hold"/>
                                        <p:tgtEl>
                                          <p:spTgt spid="2108"/>
                                        </p:tgtEl>
                                        <p:attrNameLst>
                                          <p:attrName>ppt_w</p:attrName>
                                        </p:attrNameLst>
                                      </p:cBhvr>
                                      <p:tavLst>
                                        <p:tav tm="0">
                                          <p:val>
                                            <p:fltVal val="0"/>
                                          </p:val>
                                        </p:tav>
                                        <p:tav tm="100000">
                                          <p:val>
                                            <p:strVal val="#ppt_w"/>
                                          </p:val>
                                        </p:tav>
                                      </p:tavLst>
                                    </p:anim>
                                    <p:anim calcmode="lin" valueType="num">
                                      <p:cBhvr>
                                        <p:cTn id="32" dur="1000" fill="hold"/>
                                        <p:tgtEl>
                                          <p:spTgt spid="2108"/>
                                        </p:tgtEl>
                                        <p:attrNameLst>
                                          <p:attrName>ppt_h</p:attrName>
                                        </p:attrNameLst>
                                      </p:cBhvr>
                                      <p:tavLst>
                                        <p:tav tm="0">
                                          <p:val>
                                            <p:fltVal val="0"/>
                                          </p:val>
                                        </p:tav>
                                        <p:tav tm="100000">
                                          <p:val>
                                            <p:strVal val="#ppt_h"/>
                                          </p:val>
                                        </p:tav>
                                      </p:tavLst>
                                    </p:anim>
                                    <p:anim calcmode="lin" valueType="num">
                                      <p:cBhvr>
                                        <p:cTn id="33" dur="1000" fill="hold"/>
                                        <p:tgtEl>
                                          <p:spTgt spid="2108"/>
                                        </p:tgtEl>
                                        <p:attrNameLst>
                                          <p:attrName>style.rotation</p:attrName>
                                        </p:attrNameLst>
                                      </p:cBhvr>
                                      <p:tavLst>
                                        <p:tav tm="0">
                                          <p:val>
                                            <p:fltVal val="90"/>
                                          </p:val>
                                        </p:tav>
                                        <p:tav tm="100000">
                                          <p:val>
                                            <p:fltVal val="0"/>
                                          </p:val>
                                        </p:tav>
                                      </p:tavLst>
                                    </p:anim>
                                    <p:animEffect transition="in" filter="fade">
                                      <p:cBhvr>
                                        <p:cTn id="34" dur="1000"/>
                                        <p:tgtEl>
                                          <p:spTgt spid="2108"/>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3"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1400" b="1"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ĐỘNG NĂNG CỦA VẬT RẮN QUAY QUANH MỘT TRỤC CỐ ĐỊNH</a:t>
            </a:r>
            <a:endParaRPr lang="en-US" sz="1400" b="1"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Rectangle 3"/>
          <p:cNvSpPr/>
          <p:nvPr/>
        </p:nvSpPr>
        <p:spPr bwMode="auto">
          <a:xfrm>
            <a:off x="177228" y="1324968"/>
            <a:ext cx="8857587" cy="7239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marL="457200" indent="-457200" algn="just">
              <a:buFont typeface="Wingdings" pitchFamily="2" charset="2"/>
              <a:buChar char="Ø"/>
              <a:defRPr/>
            </a:pPr>
            <a:r>
              <a:rPr lang="pt-BR" sz="2800" b="1" dirty="0">
                <a:solidFill>
                  <a:srgbClr val="0070C0"/>
                </a:solidFill>
                <a:latin typeface="Times New Roman" pitchFamily="18" charset="0"/>
                <a:cs typeface="Times New Roman" pitchFamily="18" charset="0"/>
                <a:sym typeface="Symbol"/>
              </a:rPr>
              <a:t>Động năng quay của vật rắn quanh một trục cố định </a:t>
            </a:r>
            <a:endParaRPr lang="en-US" sz="2800" b="1" dirty="0">
              <a:solidFill>
                <a:srgbClr val="0070C0"/>
              </a:solidFill>
              <a:latin typeface="Times New Roman" pitchFamily="18" charset="0"/>
              <a:cs typeface="Times New Roman" pitchFamily="18" charset="0"/>
              <a:sym typeface="Symbol"/>
            </a:endParaRPr>
          </a:p>
        </p:txBody>
      </p:sp>
      <p:graphicFrame>
        <p:nvGraphicFramePr>
          <p:cNvPr id="33795" name="Object 5"/>
          <p:cNvGraphicFramePr>
            <a:graphicFrameLocks noChangeAspect="1"/>
          </p:cNvGraphicFramePr>
          <p:nvPr>
            <p:extLst>
              <p:ext uri="{D42A27DB-BD31-4B8C-83A1-F6EECF244321}">
                <p14:modId xmlns:p14="http://schemas.microsoft.com/office/powerpoint/2010/main" val="1489546791"/>
              </p:ext>
            </p:extLst>
          </p:nvPr>
        </p:nvGraphicFramePr>
        <p:xfrm>
          <a:off x="952112" y="1990496"/>
          <a:ext cx="7251700" cy="1094425"/>
        </p:xfrm>
        <a:graphic>
          <a:graphicData uri="http://schemas.openxmlformats.org/presentationml/2006/ole">
            <mc:AlternateContent xmlns:mc="http://schemas.openxmlformats.org/markup-compatibility/2006">
              <mc:Choice xmlns:v="urn:schemas-microsoft-com:vml" Requires="v">
                <p:oleObj name="Equation" r:id="rId3" imgW="3022560" imgH="457200" progId="Equation.3">
                  <p:embed/>
                </p:oleObj>
              </mc:Choice>
              <mc:Fallback>
                <p:oleObj name="Equation" r:id="rId3" imgW="3022560" imgH="457200" progId="Equation.3">
                  <p:embed/>
                  <p:pic>
                    <p:nvPicPr>
                      <p:cNvPr id="0" name="Object 5"/>
                      <p:cNvPicPr>
                        <a:picLocks noChangeAspect="1" noChangeArrowheads="1"/>
                      </p:cNvPicPr>
                      <p:nvPr/>
                    </p:nvPicPr>
                    <p:blipFill>
                      <a:blip r:embed="rId4"/>
                      <a:srcRect/>
                      <a:stretch>
                        <a:fillRect/>
                      </a:stretch>
                    </p:blipFill>
                    <p:spPr bwMode="auto">
                      <a:xfrm>
                        <a:off x="952112" y="1990496"/>
                        <a:ext cx="7251700" cy="1094425"/>
                      </a:xfrm>
                      <a:prstGeom prst="rect">
                        <a:avLst/>
                      </a:prstGeom>
                      <a:noFill/>
                    </p:spPr>
                  </p:pic>
                </p:oleObj>
              </mc:Fallback>
            </mc:AlternateContent>
          </a:graphicData>
        </a:graphic>
      </p:graphicFrame>
      <p:graphicFrame>
        <p:nvGraphicFramePr>
          <p:cNvPr id="16" name="Object 7"/>
          <p:cNvGraphicFramePr>
            <a:graphicFrameLocks noChangeAspect="1"/>
          </p:cNvGraphicFramePr>
          <p:nvPr>
            <p:extLst>
              <p:ext uri="{D42A27DB-BD31-4B8C-83A1-F6EECF244321}">
                <p14:modId xmlns:p14="http://schemas.microsoft.com/office/powerpoint/2010/main" val="1989110354"/>
              </p:ext>
            </p:extLst>
          </p:nvPr>
        </p:nvGraphicFramePr>
        <p:xfrm>
          <a:off x="3663950" y="3257483"/>
          <a:ext cx="1882775" cy="987425"/>
        </p:xfrm>
        <a:graphic>
          <a:graphicData uri="http://schemas.openxmlformats.org/presentationml/2006/ole">
            <mc:AlternateContent xmlns:mc="http://schemas.openxmlformats.org/markup-compatibility/2006">
              <mc:Choice xmlns:v="urn:schemas-microsoft-com:vml" Requires="v">
                <p:oleObj name="Equation" r:id="rId5" imgW="749160" imgH="393480" progId="Equation.3">
                  <p:embed/>
                </p:oleObj>
              </mc:Choice>
              <mc:Fallback>
                <p:oleObj name="Equation" r:id="rId5" imgW="749160" imgH="393480" progId="Equation.3">
                  <p:embed/>
                  <p:pic>
                    <p:nvPicPr>
                      <p:cNvPr id="0" name=""/>
                      <p:cNvPicPr>
                        <a:picLocks noChangeAspect="1" noChangeArrowheads="1"/>
                      </p:cNvPicPr>
                      <p:nvPr/>
                    </p:nvPicPr>
                    <p:blipFill>
                      <a:blip r:embed="rId6"/>
                      <a:srcRect/>
                      <a:stretch>
                        <a:fillRect/>
                      </a:stretch>
                    </p:blipFill>
                    <p:spPr bwMode="auto">
                      <a:xfrm>
                        <a:off x="3663950" y="3257483"/>
                        <a:ext cx="1882775" cy="987425"/>
                      </a:xfrm>
                      <a:prstGeom prst="rect">
                        <a:avLst/>
                      </a:prstGeom>
                      <a:noFill/>
                      <a:ln w="38100">
                        <a:solidFill>
                          <a:schemeClr val="accent1"/>
                        </a:solidFill>
                      </a:ln>
                    </p:spPr>
                  </p:pic>
                </p:oleObj>
              </mc:Fallback>
            </mc:AlternateContent>
          </a:graphicData>
        </a:graphic>
      </p:graphicFrame>
      <p:sp>
        <p:nvSpPr>
          <p:cNvPr id="17" name="Right Arrow 16"/>
          <p:cNvSpPr/>
          <p:nvPr/>
        </p:nvSpPr>
        <p:spPr>
          <a:xfrm>
            <a:off x="1447800" y="3563775"/>
            <a:ext cx="1066800" cy="3810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p:cNvSpPr/>
          <p:nvPr/>
        </p:nvSpPr>
        <p:spPr bwMode="auto">
          <a:xfrm>
            <a:off x="143206" y="4551536"/>
            <a:ext cx="8857587" cy="7239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marL="457200" indent="-457200" algn="just">
              <a:buFont typeface="Wingdings" pitchFamily="2" charset="2"/>
              <a:buChar char="Ø"/>
              <a:defRPr/>
            </a:pPr>
            <a:r>
              <a:rPr lang="pt-BR" sz="2800" b="1" dirty="0">
                <a:solidFill>
                  <a:srgbClr val="0070C0"/>
                </a:solidFill>
                <a:latin typeface="Times New Roman" pitchFamily="18" charset="0"/>
                <a:cs typeface="Times New Roman" pitchFamily="18" charset="0"/>
                <a:sym typeface="Symbol"/>
              </a:rPr>
              <a:t>Nếu vật lăn (vừa tịnh tiến vừa quay):</a:t>
            </a:r>
            <a:endParaRPr lang="en-US" sz="2800" b="1" dirty="0">
              <a:solidFill>
                <a:srgbClr val="0070C0"/>
              </a:solidFill>
              <a:latin typeface="Times New Roman" pitchFamily="18" charset="0"/>
              <a:cs typeface="Times New Roman" pitchFamily="18" charset="0"/>
              <a:sym typeface="Symbo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573254401"/>
              </p:ext>
            </p:extLst>
          </p:nvPr>
        </p:nvGraphicFramePr>
        <p:xfrm>
          <a:off x="2194717" y="5389736"/>
          <a:ext cx="4754563" cy="987425"/>
        </p:xfrm>
        <a:graphic>
          <a:graphicData uri="http://schemas.openxmlformats.org/presentationml/2006/ole">
            <mc:AlternateContent xmlns:mc="http://schemas.openxmlformats.org/markup-compatibility/2006">
              <mc:Choice xmlns:v="urn:schemas-microsoft-com:vml" Requires="v">
                <p:oleObj name="Equation" r:id="rId7" imgW="1892160" imgH="393480" progId="Equation.3">
                  <p:embed/>
                </p:oleObj>
              </mc:Choice>
              <mc:Fallback>
                <p:oleObj name="Equation" r:id="rId7" imgW="1892160" imgH="393480" progId="Equation.3">
                  <p:embed/>
                  <p:pic>
                    <p:nvPicPr>
                      <p:cNvPr id="0" name="Object 7"/>
                      <p:cNvPicPr>
                        <a:picLocks noChangeAspect="1" noChangeArrowheads="1"/>
                      </p:cNvPicPr>
                      <p:nvPr/>
                    </p:nvPicPr>
                    <p:blipFill>
                      <a:blip r:embed="rId8"/>
                      <a:srcRect/>
                      <a:stretch>
                        <a:fillRect/>
                      </a:stretch>
                    </p:blipFill>
                    <p:spPr bwMode="auto">
                      <a:xfrm>
                        <a:off x="2194717" y="5389736"/>
                        <a:ext cx="4754563" cy="987425"/>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1000"/>
                                        <p:tgtEl>
                                          <p:spTgt spid="4"/>
                                        </p:tgtEl>
                                      </p:cBhvr>
                                    </p:animEffect>
                                  </p:childTnLst>
                                </p:cTn>
                              </p:par>
                            </p:childTnLst>
                          </p:cTn>
                        </p:par>
                        <p:par>
                          <p:cTn id="8" fill="hold">
                            <p:stCondLst>
                              <p:cond delay="1000"/>
                            </p:stCondLst>
                            <p:childTnLst>
                              <p:par>
                                <p:cTn id="9" presetID="26" presetClass="entr" presetSubtype="0" fill="hold" nodeType="afterEffect">
                                  <p:stCondLst>
                                    <p:cond delay="0"/>
                                  </p:stCondLst>
                                  <p:childTnLst>
                                    <p:set>
                                      <p:cBhvr>
                                        <p:cTn id="10" dur="1" fill="hold">
                                          <p:stCondLst>
                                            <p:cond delay="0"/>
                                          </p:stCondLst>
                                        </p:cTn>
                                        <p:tgtEl>
                                          <p:spTgt spid="33795"/>
                                        </p:tgtEl>
                                        <p:attrNameLst>
                                          <p:attrName>style.visibility</p:attrName>
                                        </p:attrNameLst>
                                      </p:cBhvr>
                                      <p:to>
                                        <p:strVal val="visible"/>
                                      </p:to>
                                    </p:set>
                                    <p:animEffect transition="in" filter="wipe(down)">
                                      <p:cBhvr>
                                        <p:cTn id="11" dur="290">
                                          <p:stCondLst>
                                            <p:cond delay="0"/>
                                          </p:stCondLst>
                                        </p:cTn>
                                        <p:tgtEl>
                                          <p:spTgt spid="33795"/>
                                        </p:tgtEl>
                                      </p:cBhvr>
                                    </p:animEffect>
                                    <p:anim calcmode="lin" valueType="num">
                                      <p:cBhvr>
                                        <p:cTn id="12" dur="911" tmFilter="0,0; 0.14,0.36; 0.43,0.73; 0.71,0.91; 1.0,1.0">
                                          <p:stCondLst>
                                            <p:cond delay="0"/>
                                          </p:stCondLst>
                                        </p:cTn>
                                        <p:tgtEl>
                                          <p:spTgt spid="33795"/>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33795"/>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33795"/>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33795"/>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33795"/>
                                        </p:tgtEl>
                                        <p:attrNameLst>
                                          <p:attrName>ppt_y</p:attrName>
                                        </p:attrNameLst>
                                      </p:cBhvr>
                                      <p:tavLst>
                                        <p:tav tm="0" fmla="#ppt_y-sin(pi*$)/81">
                                          <p:val>
                                            <p:fltVal val="0"/>
                                          </p:val>
                                        </p:tav>
                                        <p:tav tm="100000">
                                          <p:val>
                                            <p:fltVal val="1"/>
                                          </p:val>
                                        </p:tav>
                                      </p:tavLst>
                                    </p:anim>
                                    <p:animScale>
                                      <p:cBhvr>
                                        <p:cTn id="17" dur="13">
                                          <p:stCondLst>
                                            <p:cond delay="325"/>
                                          </p:stCondLst>
                                        </p:cTn>
                                        <p:tgtEl>
                                          <p:spTgt spid="33795"/>
                                        </p:tgtEl>
                                      </p:cBhvr>
                                      <p:to x="100000" y="60000"/>
                                    </p:animScale>
                                    <p:animScale>
                                      <p:cBhvr>
                                        <p:cTn id="18" dur="83" decel="50000">
                                          <p:stCondLst>
                                            <p:cond delay="338"/>
                                          </p:stCondLst>
                                        </p:cTn>
                                        <p:tgtEl>
                                          <p:spTgt spid="33795"/>
                                        </p:tgtEl>
                                      </p:cBhvr>
                                      <p:to x="100000" y="100000"/>
                                    </p:animScale>
                                    <p:animScale>
                                      <p:cBhvr>
                                        <p:cTn id="19" dur="13">
                                          <p:stCondLst>
                                            <p:cond delay="656"/>
                                          </p:stCondLst>
                                        </p:cTn>
                                        <p:tgtEl>
                                          <p:spTgt spid="33795"/>
                                        </p:tgtEl>
                                      </p:cBhvr>
                                      <p:to x="100000" y="80000"/>
                                    </p:animScale>
                                    <p:animScale>
                                      <p:cBhvr>
                                        <p:cTn id="20" dur="83" decel="50000">
                                          <p:stCondLst>
                                            <p:cond delay="669"/>
                                          </p:stCondLst>
                                        </p:cTn>
                                        <p:tgtEl>
                                          <p:spTgt spid="33795"/>
                                        </p:tgtEl>
                                      </p:cBhvr>
                                      <p:to x="100000" y="100000"/>
                                    </p:animScale>
                                    <p:animScale>
                                      <p:cBhvr>
                                        <p:cTn id="21" dur="13">
                                          <p:stCondLst>
                                            <p:cond delay="821"/>
                                          </p:stCondLst>
                                        </p:cTn>
                                        <p:tgtEl>
                                          <p:spTgt spid="33795"/>
                                        </p:tgtEl>
                                      </p:cBhvr>
                                      <p:to x="100000" y="90000"/>
                                    </p:animScale>
                                    <p:animScale>
                                      <p:cBhvr>
                                        <p:cTn id="22" dur="83" decel="50000">
                                          <p:stCondLst>
                                            <p:cond delay="834"/>
                                          </p:stCondLst>
                                        </p:cTn>
                                        <p:tgtEl>
                                          <p:spTgt spid="33795"/>
                                        </p:tgtEl>
                                      </p:cBhvr>
                                      <p:to x="100000" y="100000"/>
                                    </p:animScale>
                                    <p:animScale>
                                      <p:cBhvr>
                                        <p:cTn id="23" dur="13">
                                          <p:stCondLst>
                                            <p:cond delay="904"/>
                                          </p:stCondLst>
                                        </p:cTn>
                                        <p:tgtEl>
                                          <p:spTgt spid="33795"/>
                                        </p:tgtEl>
                                      </p:cBhvr>
                                      <p:to x="100000" y="95000"/>
                                    </p:animScale>
                                    <p:animScale>
                                      <p:cBhvr>
                                        <p:cTn id="24" dur="83" decel="50000">
                                          <p:stCondLst>
                                            <p:cond delay="917"/>
                                          </p:stCondLst>
                                        </p:cTn>
                                        <p:tgtEl>
                                          <p:spTgt spid="33795"/>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1000"/>
                                        <p:tgtEl>
                                          <p:spTgt spid="17"/>
                                        </p:tgtEl>
                                      </p:cBhvr>
                                    </p:animEffect>
                                  </p:childTnLst>
                                </p:cTn>
                              </p:par>
                            </p:childTnLst>
                          </p:cTn>
                        </p:par>
                        <p:par>
                          <p:cTn id="30" fill="hold">
                            <p:stCondLst>
                              <p:cond delay="1000"/>
                            </p:stCondLst>
                            <p:childTnLst>
                              <p:par>
                                <p:cTn id="31" presetID="14" presetClass="entr" presetSubtype="1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10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2"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000" fill="hold"/>
                                        <p:tgtEl>
                                          <p:spTgt spid="18"/>
                                        </p:tgtEl>
                                        <p:attrNameLst>
                                          <p:attrName>ppt_x</p:attrName>
                                        </p:attrNameLst>
                                      </p:cBhvr>
                                      <p:tavLst>
                                        <p:tav tm="0">
                                          <p:val>
                                            <p:strVal val="0-#ppt_w/2"/>
                                          </p:val>
                                        </p:tav>
                                        <p:tav tm="100000">
                                          <p:val>
                                            <p:strVal val="#ppt_x"/>
                                          </p:val>
                                        </p:tav>
                                      </p:tavLst>
                                    </p:anim>
                                    <p:anim calcmode="lin" valueType="num">
                                      <p:cBhvr additive="base">
                                        <p:cTn id="39" dur="1000" fill="hold"/>
                                        <p:tgtEl>
                                          <p:spTgt spid="18"/>
                                        </p:tgtEl>
                                        <p:attrNameLst>
                                          <p:attrName>ppt_y</p:attrName>
                                        </p:attrNameLst>
                                      </p:cBhvr>
                                      <p:tavLst>
                                        <p:tav tm="0">
                                          <p:val>
                                            <p:strVal val="1+#ppt_h/2"/>
                                          </p:val>
                                        </p:tav>
                                        <p:tav tm="100000">
                                          <p:val>
                                            <p:strVal val="#ppt_y"/>
                                          </p:val>
                                        </p:tav>
                                      </p:tavLst>
                                    </p:anim>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Effect transition="in" filter="fade">
                                      <p:cBhvr>
                                        <p:cTn id="4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22" descr="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1400" b="1"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ĐỘNG NĂNG CỦA VẬT RẮN QUAY QUANH MỘT TRỤC CỐ ĐỊNH</a:t>
            </a:r>
            <a:endParaRPr lang="en-US" sz="1400" b="1"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9" name="Rolling_Racers_-_Moment_of_inertia.og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600" y="1322388"/>
            <a:ext cx="6761444" cy="3803312"/>
          </a:xfrm>
          <a:prstGeom prst="rect">
            <a:avLst/>
          </a:prstGeom>
        </p:spPr>
      </p:pic>
      <p:sp>
        <p:nvSpPr>
          <p:cNvPr id="11" name="Rectangle 10"/>
          <p:cNvSpPr/>
          <p:nvPr/>
        </p:nvSpPr>
        <p:spPr bwMode="auto">
          <a:xfrm>
            <a:off x="1371599" y="5275436"/>
            <a:ext cx="6761445" cy="723900"/>
          </a:xfrm>
          <a:prstGeom prst="rect">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pt-BR" sz="3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sym typeface="Symbol"/>
              </a:rPr>
              <a:t>Vật nào sẽ tới trước???</a:t>
            </a:r>
            <a:endParaRPr lang="en-US" sz="3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imes New Roman" pitchFamily="18" charset="0"/>
              <a:cs typeface="Times New Roman" pitchFamily="18" charset="0"/>
              <a:sym typeface="Symbol"/>
            </a:endParaRPr>
          </a:p>
        </p:txBody>
      </p:sp>
    </p:spTree>
    <p:extLst>
      <p:ext uri="{BB962C8B-B14F-4D97-AF65-F5344CB8AC3E}">
        <p14:creationId xmlns:p14="http://schemas.microsoft.com/office/powerpoint/2010/main" val="11102892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3" descr="E:\PICTURE\Themes\2238_claim_management\template_m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9526"/>
            <a:ext cx="9144000" cy="357187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6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6 </a:t>
            </a:r>
          </a:p>
          <a:p>
            <a:pPr algn="ctr">
              <a:defRPr/>
            </a:pPr>
            <a:r>
              <a:rPr lang="en-US" sz="6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ĐỊNH LUẬT BẢO TOÀN MÔMEN ĐỘNG LƯỢNG CỦA VẬT RẮN QUAY</a:t>
            </a:r>
          </a:p>
        </p:txBody>
      </p:sp>
    </p:spTree>
    <p:extLst>
      <p:ext uri="{BB962C8B-B14F-4D97-AF65-F5344CB8AC3E}">
        <p14:creationId xmlns:p14="http://schemas.microsoft.com/office/powerpoint/2010/main" val="1061639275"/>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ĐỊNH LUẬT BẢO TOÀN MÔMEN ĐỘNG LƯỢNG CỦA VẬT RẮN QUAY</a:t>
            </a:r>
          </a:p>
        </p:txBody>
      </p:sp>
      <p:sp>
        <p:nvSpPr>
          <p:cNvPr id="5" name="Rectangle 4"/>
          <p:cNvSpPr/>
          <p:nvPr/>
        </p:nvSpPr>
        <p:spPr>
          <a:xfrm>
            <a:off x="0" y="419100"/>
            <a:ext cx="9144000" cy="767448"/>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6.1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Trường</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hợp</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một</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vật</a:t>
            </a:r>
            <a:r>
              <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40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rắn</a:t>
            </a:r>
            <a:endPar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5"/>
          <p:cNvSpPr/>
          <p:nvPr/>
        </p:nvSpPr>
        <p:spPr bwMode="auto">
          <a:xfrm>
            <a:off x="257628" y="1186548"/>
            <a:ext cx="8636000" cy="79465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457200" algn="just">
              <a:buFont typeface="Wingdings" pitchFamily="2" charset="2"/>
              <a:buChar char="Ø"/>
              <a:defRPr/>
            </a:pPr>
            <a:r>
              <a:rPr lang="en-US" sz="3200" b="1" dirty="0" err="1">
                <a:solidFill>
                  <a:srgbClr val="0070C0"/>
                </a:solidFill>
                <a:latin typeface="Times New Roman" pitchFamily="18" charset="0"/>
                <a:cs typeface="Times New Roman" pitchFamily="18" charset="0"/>
              </a:rPr>
              <a:t>Xét</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vật</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rắn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cô</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lập</a:t>
            </a:r>
            <a:r>
              <a:rPr lang="en-US" sz="3200" b="1" dirty="0">
                <a:solidFill>
                  <a:srgbClr val="0070C0"/>
                </a:solidFill>
                <a:latin typeface="Times New Roman" pitchFamily="18" charset="0"/>
                <a:cs typeface="Times New Roman" pitchFamily="18" charset="0"/>
              </a:rPr>
              <a:t> quay </a:t>
            </a:r>
            <a:r>
              <a:rPr lang="en-US" sz="3200" b="1" dirty="0" err="1">
                <a:solidFill>
                  <a:srgbClr val="0070C0"/>
                </a:solidFill>
                <a:latin typeface="Times New Roman" pitchFamily="18" charset="0"/>
                <a:cs typeface="Times New Roman" pitchFamily="18" charset="0"/>
              </a:rPr>
              <a:t>quanh</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trục</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cố</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định</a:t>
            </a:r>
            <a:r>
              <a:rPr lang="en-US" sz="3200" b="1" dirty="0">
                <a:solidFill>
                  <a:srgbClr val="0070C0"/>
                </a:solidFill>
                <a:latin typeface="Times New Roman" pitchFamily="18" charset="0"/>
                <a:cs typeface="Times New Roman" pitchFamily="18" charset="0"/>
              </a:rPr>
              <a:t>:</a:t>
            </a:r>
          </a:p>
        </p:txBody>
      </p:sp>
      <p:graphicFrame>
        <p:nvGraphicFramePr>
          <p:cNvPr id="35842" name="Object 2"/>
          <p:cNvGraphicFramePr>
            <a:graphicFrameLocks noChangeAspect="1"/>
          </p:cNvGraphicFramePr>
          <p:nvPr>
            <p:extLst>
              <p:ext uri="{D42A27DB-BD31-4B8C-83A1-F6EECF244321}">
                <p14:modId xmlns:p14="http://schemas.microsoft.com/office/powerpoint/2010/main" val="632194451"/>
              </p:ext>
            </p:extLst>
          </p:nvPr>
        </p:nvGraphicFramePr>
        <p:xfrm>
          <a:off x="876300" y="1988457"/>
          <a:ext cx="1914525" cy="1050925"/>
        </p:xfrm>
        <a:graphic>
          <a:graphicData uri="http://schemas.openxmlformats.org/presentationml/2006/ole">
            <mc:AlternateContent xmlns:mc="http://schemas.openxmlformats.org/markup-compatibility/2006">
              <mc:Choice xmlns:v="urn:schemas-microsoft-com:vml" Requires="v">
                <p:oleObj name="Equation" r:id="rId3" imgW="761760" imgH="419040" progId="Equation.3">
                  <p:embed/>
                </p:oleObj>
              </mc:Choice>
              <mc:Fallback>
                <p:oleObj name="Equation" r:id="rId3" imgW="761760" imgH="419040" progId="Equation.3">
                  <p:embed/>
                  <p:pic>
                    <p:nvPicPr>
                      <p:cNvPr id="0" name="Object 2"/>
                      <p:cNvPicPr>
                        <a:picLocks noChangeAspect="1" noChangeArrowheads="1"/>
                      </p:cNvPicPr>
                      <p:nvPr/>
                    </p:nvPicPr>
                    <p:blipFill>
                      <a:blip r:embed="rId4"/>
                      <a:srcRect/>
                      <a:stretch>
                        <a:fillRect/>
                      </a:stretch>
                    </p:blipFill>
                    <p:spPr bwMode="auto">
                      <a:xfrm>
                        <a:off x="876300" y="1988457"/>
                        <a:ext cx="1914525"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triped Right Arrow 12"/>
          <p:cNvSpPr/>
          <p:nvPr/>
        </p:nvSpPr>
        <p:spPr>
          <a:xfrm>
            <a:off x="3810000" y="2209800"/>
            <a:ext cx="990600" cy="685800"/>
          </a:xfrm>
          <a:prstGeom prst="stripedRightArrow">
            <a:avLst/>
          </a:prstGeom>
          <a:ln>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3873687882"/>
              </p:ext>
            </p:extLst>
          </p:nvPr>
        </p:nvGraphicFramePr>
        <p:xfrm>
          <a:off x="5715000" y="2267152"/>
          <a:ext cx="2559050" cy="571096"/>
        </p:xfrm>
        <a:graphic>
          <a:graphicData uri="http://schemas.openxmlformats.org/presentationml/2006/ole">
            <mc:AlternateContent xmlns:mc="http://schemas.openxmlformats.org/markup-compatibility/2006">
              <mc:Choice xmlns:v="urn:schemas-microsoft-com:vml" Requires="v">
                <p:oleObj name="Equation" r:id="rId5" imgW="965160" imgH="215640" progId="Equation.3">
                  <p:embed/>
                </p:oleObj>
              </mc:Choice>
              <mc:Fallback>
                <p:oleObj name="Equation" r:id="rId5" imgW="965160" imgH="215640" progId="Equation.3">
                  <p:embed/>
                  <p:pic>
                    <p:nvPicPr>
                      <p:cNvPr id="0" name="Object 2"/>
                      <p:cNvPicPr>
                        <a:picLocks noChangeAspect="1" noChangeArrowheads="1"/>
                      </p:cNvPicPr>
                      <p:nvPr/>
                    </p:nvPicPr>
                    <p:blipFill>
                      <a:blip r:embed="rId6"/>
                      <a:srcRect/>
                      <a:stretch>
                        <a:fillRect/>
                      </a:stretch>
                    </p:blipFill>
                    <p:spPr bwMode="auto">
                      <a:xfrm>
                        <a:off x="5715000" y="2267152"/>
                        <a:ext cx="2559050" cy="571096"/>
                      </a:xfrm>
                      <a:prstGeom prst="rect">
                        <a:avLst/>
                      </a:prstGeom>
                      <a:noFill/>
                      <a:ln w="38100">
                        <a:solidFill>
                          <a:srgbClr val="0070C0"/>
                        </a:solidFill>
                      </a:ln>
                    </p:spPr>
                  </p:pic>
                </p:oleObj>
              </mc:Fallback>
            </mc:AlternateContent>
          </a:graphicData>
        </a:graphic>
      </p:graphicFrame>
      <p:pic>
        <p:nvPicPr>
          <p:cNvPr id="15" name="Picture 32" descr="nutcracker.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45665" y="3200400"/>
            <a:ext cx="272256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257628" y="3352800"/>
            <a:ext cx="5486400" cy="31242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457200" algn="just">
              <a:buFont typeface="Wingdings" pitchFamily="2" charset="2"/>
              <a:buChar char="Ø"/>
              <a:defRPr/>
            </a:pPr>
            <a:r>
              <a:rPr lang="en-US" sz="3200" b="1" u="sng" dirty="0" err="1">
                <a:solidFill>
                  <a:srgbClr val="0070C0"/>
                </a:solidFill>
                <a:latin typeface="Times New Roman" pitchFamily="18" charset="0"/>
                <a:cs typeface="Times New Roman" pitchFamily="18" charset="0"/>
              </a:rPr>
              <a:t>Ví</a:t>
            </a:r>
            <a:r>
              <a:rPr lang="en-US" sz="3200" b="1" u="sng" dirty="0">
                <a:solidFill>
                  <a:srgbClr val="0070C0"/>
                </a:solidFill>
                <a:latin typeface="Times New Roman" pitchFamily="18" charset="0"/>
                <a:cs typeface="Times New Roman" pitchFamily="18" charset="0"/>
              </a:rPr>
              <a:t> </a:t>
            </a:r>
            <a:r>
              <a:rPr lang="en-US" sz="3200" b="1" u="sng" dirty="0" err="1">
                <a:solidFill>
                  <a:srgbClr val="0070C0"/>
                </a:solidFill>
                <a:latin typeface="Times New Roman" pitchFamily="18" charset="0"/>
                <a:cs typeface="Times New Roman" pitchFamily="18" charset="0"/>
              </a:rPr>
              <a:t>dụ</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Khi</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vũ</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công</a:t>
            </a:r>
            <a:r>
              <a:rPr lang="en-US" sz="3200" b="1" dirty="0">
                <a:solidFill>
                  <a:srgbClr val="0070C0"/>
                </a:solidFill>
                <a:latin typeface="Times New Roman" pitchFamily="18" charset="0"/>
                <a:cs typeface="Times New Roman" pitchFamily="18" charset="0"/>
              </a:rPr>
              <a:t> quay </a:t>
            </a:r>
            <a:r>
              <a:rPr lang="en-US" sz="3200" b="1" dirty="0" err="1">
                <a:solidFill>
                  <a:srgbClr val="0070C0"/>
                </a:solidFill>
                <a:latin typeface="Times New Roman" pitchFamily="18" charset="0"/>
                <a:cs typeface="Times New Roman" pitchFamily="18" charset="0"/>
              </a:rPr>
              <a:t>tròn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ngoại</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lực</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tác</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dụng</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lên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vũ</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công</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là</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trọng</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lực</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vì</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trọng</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lực</a:t>
            </a:r>
            <a:r>
              <a:rPr lang="en-US" sz="3200" b="1" dirty="0">
                <a:solidFill>
                  <a:srgbClr val="0070C0"/>
                </a:solidFill>
                <a:latin typeface="Times New Roman" pitchFamily="18" charset="0"/>
                <a:cs typeface="Times New Roman" pitchFamily="18" charset="0"/>
              </a:rPr>
              <a:t> song song </a:t>
            </a:r>
            <a:r>
              <a:rPr lang="en-US" sz="3200" b="1" dirty="0" err="1">
                <a:solidFill>
                  <a:srgbClr val="0070C0"/>
                </a:solidFill>
                <a:latin typeface="Times New Roman" pitchFamily="18" charset="0"/>
                <a:cs typeface="Times New Roman" pitchFamily="18" charset="0"/>
              </a:rPr>
              <a:t>với</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trục</a:t>
            </a:r>
            <a:r>
              <a:rPr lang="en-US" sz="3200" b="1" dirty="0">
                <a:solidFill>
                  <a:srgbClr val="0070C0"/>
                </a:solidFill>
                <a:latin typeface="Times New Roman" pitchFamily="18" charset="0"/>
                <a:cs typeface="Times New Roman" pitchFamily="18" charset="0"/>
              </a:rPr>
              <a:t> quay </a:t>
            </a:r>
            <a:r>
              <a:rPr lang="en-US" sz="3200" b="1" dirty="0" err="1">
                <a:solidFill>
                  <a:srgbClr val="0070C0"/>
                </a:solidFill>
                <a:latin typeface="Times New Roman" pitchFamily="18" charset="0"/>
                <a:cs typeface="Times New Roman" pitchFamily="18" charset="0"/>
              </a:rPr>
              <a:t>nên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mômen</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lực</a:t>
            </a:r>
            <a:r>
              <a:rPr lang="en-US" sz="3200" b="1" dirty="0">
                <a:solidFill>
                  <a:srgbClr val="0070C0"/>
                </a:solidFill>
                <a:latin typeface="Times New Roman" pitchFamily="18" charset="0"/>
                <a:cs typeface="Times New Roman" pitchFamily="18" charset="0"/>
              </a:rPr>
              <a:t> </a:t>
            </a:r>
            <a:r>
              <a:rPr lang="en-US" sz="3200" b="1" dirty="0" err="1">
                <a:solidFill>
                  <a:srgbClr val="0070C0"/>
                </a:solidFill>
                <a:latin typeface="Times New Roman" pitchFamily="18" charset="0"/>
                <a:cs typeface="Times New Roman" pitchFamily="18" charset="0"/>
              </a:rPr>
              <a:t>bằng</a:t>
            </a:r>
            <a:r>
              <a:rPr lang="en-US" sz="3200" b="1" dirty="0">
                <a:solidFill>
                  <a:srgbClr val="0070C0"/>
                </a:solidFill>
                <a:latin typeface="Times New Roman" pitchFamily="18" charset="0"/>
                <a:cs typeface="Times New Roman" pitchFamily="18" charset="0"/>
              </a:rPr>
              <a:t> 0.</a:t>
            </a:r>
          </a:p>
        </p:txBody>
      </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additive="base">
                                        <p:cTn id="7" dur="500" fill="hold"/>
                                        <p:tgtEl>
                                          <p:spTgt spid="35842"/>
                                        </p:tgtEl>
                                        <p:attrNameLst>
                                          <p:attrName>ppt_x</p:attrName>
                                        </p:attrNameLst>
                                      </p:cBhvr>
                                      <p:tavLst>
                                        <p:tav tm="0">
                                          <p:val>
                                            <p:strVal val="0-#ppt_w/2"/>
                                          </p:val>
                                        </p:tav>
                                        <p:tav tm="100000">
                                          <p:val>
                                            <p:strVal val="#ppt_x"/>
                                          </p:val>
                                        </p:tav>
                                      </p:tavLst>
                                    </p:anim>
                                    <p:anim calcmode="lin" valueType="num">
                                      <p:cBhvr additive="base">
                                        <p:cTn id="8" dur="500" fill="hold"/>
                                        <p:tgtEl>
                                          <p:spTgt spid="358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2" descr="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1500" b="1" dirty="0">
                <a:solidFill>
                  <a:srgbClr val="7030A0"/>
                </a:solidFill>
                <a:latin typeface="Times New Roman" pitchFamily="18" charset="0"/>
                <a:cs typeface="Times New Roman" pitchFamily="18" charset="0"/>
              </a:rPr>
              <a:t>ĐỊNH LUẬT BẢO TOÀN MÔMEN ĐỘNG LƯỢNG CỦA VẬT RẮN QUAY</a:t>
            </a:r>
          </a:p>
        </p:txBody>
      </p:sp>
      <p:grpSp>
        <p:nvGrpSpPr>
          <p:cNvPr id="8" name="Group 37"/>
          <p:cNvGrpSpPr>
            <a:grpSpLocks/>
          </p:cNvGrpSpPr>
          <p:nvPr/>
        </p:nvGrpSpPr>
        <p:grpSpPr bwMode="auto">
          <a:xfrm>
            <a:off x="234950" y="1155700"/>
            <a:ext cx="2438400" cy="5308600"/>
            <a:chOff x="-177800" y="977900"/>
            <a:chExt cx="2438400" cy="5308600"/>
          </a:xfrm>
        </p:grpSpPr>
        <p:sp>
          <p:nvSpPr>
            <p:cNvPr id="33" name="Rectangle 32"/>
            <p:cNvSpPr/>
            <p:nvPr/>
          </p:nvSpPr>
          <p:spPr bwMode="auto">
            <a:xfrm>
              <a:off x="-177800" y="977900"/>
              <a:ext cx="2438400" cy="53086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3600" b="1" dirty="0">
                  <a:solidFill>
                    <a:srgbClr val="0070C0"/>
                  </a:solidFill>
                  <a:latin typeface="Times New Roman" pitchFamily="18" charset="0"/>
                  <a:cs typeface="Times New Roman" pitchFamily="18" charset="0"/>
                  <a:sym typeface="Symbol"/>
                </a:rPr>
                <a:t>R </a:t>
              </a:r>
              <a:r>
                <a:rPr lang="en-US" sz="3600" b="1" dirty="0" err="1">
                  <a:solidFill>
                    <a:srgbClr val="0070C0"/>
                  </a:solidFill>
                  <a:latin typeface="Times New Roman" pitchFamily="18" charset="0"/>
                  <a:cs typeface="Times New Roman" pitchFamily="18" charset="0"/>
                  <a:sym typeface="Symbol"/>
                </a:rPr>
                <a:t>tăng</a:t>
              </a:r>
              <a:endParaRPr lang="en-US" sz="3600" b="1" dirty="0">
                <a:solidFill>
                  <a:srgbClr val="0070C0"/>
                </a:solidFill>
                <a:latin typeface="Times New Roman" pitchFamily="18" charset="0"/>
                <a:cs typeface="Times New Roman" pitchFamily="18" charset="0"/>
                <a:sym typeface="Symbol"/>
              </a:endParaRPr>
            </a:p>
            <a:p>
              <a:pPr algn="ctr">
                <a:defRPr/>
              </a:pPr>
              <a:r>
                <a:rPr lang="en-US" sz="3600" b="1" dirty="0">
                  <a:solidFill>
                    <a:srgbClr val="0070C0"/>
                  </a:solidFill>
                  <a:latin typeface="Times New Roman" pitchFamily="18" charset="0"/>
                  <a:cs typeface="Times New Roman" pitchFamily="18" charset="0"/>
                  <a:sym typeface="Symbol"/>
                </a:rPr>
                <a:t> </a:t>
              </a:r>
            </a:p>
            <a:p>
              <a:pPr algn="ctr">
                <a:defRPr/>
              </a:pPr>
              <a:r>
                <a:rPr lang="en-US" sz="3600" b="1" dirty="0">
                  <a:solidFill>
                    <a:srgbClr val="0070C0"/>
                  </a:solidFill>
                  <a:latin typeface="Times New Roman" pitchFamily="18" charset="0"/>
                  <a:cs typeface="Times New Roman" pitchFamily="18" charset="0"/>
                  <a:sym typeface="Symbol"/>
                </a:rPr>
                <a:t>I </a:t>
              </a:r>
              <a:r>
                <a:rPr lang="en-US" sz="3600" b="1" dirty="0" err="1">
                  <a:solidFill>
                    <a:srgbClr val="0070C0"/>
                  </a:solidFill>
                  <a:latin typeface="Times New Roman" pitchFamily="18" charset="0"/>
                  <a:cs typeface="Times New Roman" pitchFamily="18" charset="0"/>
                  <a:sym typeface="Symbol"/>
                </a:rPr>
                <a:t>tăng</a:t>
              </a:r>
              <a:endParaRPr lang="en-US" sz="3600" b="1" dirty="0">
                <a:solidFill>
                  <a:srgbClr val="0070C0"/>
                </a:solidFill>
                <a:latin typeface="Times New Roman" pitchFamily="18" charset="0"/>
                <a:cs typeface="Times New Roman" pitchFamily="18" charset="0"/>
                <a:sym typeface="Symbol"/>
              </a:endParaRPr>
            </a:p>
            <a:p>
              <a:pPr algn="ctr">
                <a:defRPr/>
              </a:pPr>
              <a:r>
                <a:rPr lang="en-US" sz="3600" b="1" dirty="0">
                  <a:solidFill>
                    <a:srgbClr val="0070C0"/>
                  </a:solidFill>
                  <a:latin typeface="Times New Roman" pitchFamily="18" charset="0"/>
                  <a:cs typeface="Times New Roman" pitchFamily="18" charset="0"/>
                  <a:sym typeface="Symbol"/>
                </a:rPr>
                <a:t> </a:t>
              </a:r>
            </a:p>
            <a:p>
              <a:pPr algn="ctr">
                <a:defRPr/>
              </a:pPr>
              <a:r>
                <a:rPr lang="en-US" sz="3600" b="1" dirty="0">
                  <a:solidFill>
                    <a:srgbClr val="0070C0"/>
                  </a:solidFill>
                  <a:latin typeface="Times New Roman" pitchFamily="18" charset="0"/>
                  <a:cs typeface="Times New Roman" pitchFamily="18" charset="0"/>
                  <a:sym typeface="Symbol"/>
                </a:rPr>
                <a:t> </a:t>
              </a:r>
              <a:r>
                <a:rPr lang="el-GR" sz="3600" b="1" dirty="0">
                  <a:solidFill>
                    <a:srgbClr val="0070C0"/>
                  </a:solidFill>
                  <a:latin typeface="Times New Roman" pitchFamily="18" charset="0"/>
                  <a:cs typeface="Times New Roman" pitchFamily="18" charset="0"/>
                  <a:sym typeface="Symbol"/>
                </a:rPr>
                <a:t>ω</a:t>
              </a:r>
              <a:r>
                <a:rPr lang="en-US" sz="3600" b="1" dirty="0">
                  <a:solidFill>
                    <a:srgbClr val="0070C0"/>
                  </a:solidFill>
                  <a:latin typeface="Times New Roman" pitchFamily="18" charset="0"/>
                  <a:cs typeface="Times New Roman" pitchFamily="18" charset="0"/>
                  <a:sym typeface="Symbol"/>
                </a:rPr>
                <a:t> </a:t>
              </a:r>
              <a:r>
                <a:rPr lang="en-US" sz="3600" b="1" dirty="0" err="1">
                  <a:solidFill>
                    <a:srgbClr val="0070C0"/>
                  </a:solidFill>
                  <a:latin typeface="Times New Roman" pitchFamily="18" charset="0"/>
                  <a:cs typeface="Times New Roman" pitchFamily="18" charset="0"/>
                  <a:sym typeface="Symbol"/>
                </a:rPr>
                <a:t>giảm</a:t>
              </a:r>
              <a:r>
                <a:rPr lang="en-US" sz="3600" b="1" dirty="0">
                  <a:solidFill>
                    <a:srgbClr val="0070C0"/>
                  </a:solidFill>
                  <a:latin typeface="Times New Roman" pitchFamily="18" charset="0"/>
                  <a:cs typeface="Times New Roman" pitchFamily="18" charset="0"/>
                  <a:sym typeface="Symbol"/>
                </a:rPr>
                <a:t> </a:t>
              </a:r>
            </a:p>
            <a:p>
              <a:pPr algn="ctr">
                <a:defRPr/>
              </a:pPr>
              <a:endParaRPr lang="en-US" sz="3600" b="1" dirty="0">
                <a:solidFill>
                  <a:srgbClr val="0070C0"/>
                </a:solidFill>
                <a:latin typeface="Times New Roman" pitchFamily="18" charset="0"/>
                <a:cs typeface="Times New Roman" pitchFamily="18" charset="0"/>
                <a:sym typeface="Symbol"/>
              </a:endParaRPr>
            </a:p>
            <a:p>
              <a:pPr algn="ctr">
                <a:defRPr/>
              </a:pPr>
              <a:r>
                <a:rPr lang="en-US" sz="3600" b="1" dirty="0">
                  <a:solidFill>
                    <a:srgbClr val="0070C0"/>
                  </a:solidFill>
                  <a:latin typeface="Times New Roman" pitchFamily="18" charset="0"/>
                  <a:cs typeface="Times New Roman" pitchFamily="18" charset="0"/>
                  <a:sym typeface="Symbol"/>
                </a:rPr>
                <a:t>quay </a:t>
              </a:r>
              <a:r>
                <a:rPr lang="en-US" sz="3600" b="1" dirty="0" err="1">
                  <a:solidFill>
                    <a:srgbClr val="0070C0"/>
                  </a:solidFill>
                  <a:latin typeface="Times New Roman" pitchFamily="18" charset="0"/>
                  <a:cs typeface="Times New Roman" pitchFamily="18" charset="0"/>
                  <a:sym typeface="Symbol"/>
                </a:rPr>
                <a:t>chậm</a:t>
              </a:r>
              <a:endParaRPr lang="en-US" sz="3600" b="1" dirty="0">
                <a:solidFill>
                  <a:srgbClr val="0070C0"/>
                </a:solidFill>
                <a:latin typeface="Times New Roman" pitchFamily="18" charset="0"/>
                <a:cs typeface="Times New Roman" pitchFamily="18" charset="0"/>
              </a:endParaRPr>
            </a:p>
          </p:txBody>
        </p:sp>
        <p:sp>
          <p:nvSpPr>
            <p:cNvPr id="35" name="Down Arrow 34"/>
            <p:cNvSpPr/>
            <p:nvPr/>
          </p:nvSpPr>
          <p:spPr>
            <a:xfrm>
              <a:off x="939800" y="2425700"/>
              <a:ext cx="381000" cy="304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36" name="Down Arrow 35"/>
            <p:cNvSpPr/>
            <p:nvPr/>
          </p:nvSpPr>
          <p:spPr>
            <a:xfrm>
              <a:off x="914400" y="4660900"/>
              <a:ext cx="381000" cy="304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37" name="Down Arrow 36"/>
            <p:cNvSpPr/>
            <p:nvPr/>
          </p:nvSpPr>
          <p:spPr>
            <a:xfrm>
              <a:off x="914400" y="3505200"/>
              <a:ext cx="381000" cy="304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grpSp>
      <p:grpSp>
        <p:nvGrpSpPr>
          <p:cNvPr id="9" name="Group 39"/>
          <p:cNvGrpSpPr>
            <a:grpSpLocks/>
          </p:cNvGrpSpPr>
          <p:nvPr/>
        </p:nvGrpSpPr>
        <p:grpSpPr bwMode="auto">
          <a:xfrm>
            <a:off x="6375400" y="1028700"/>
            <a:ext cx="2603500" cy="5308600"/>
            <a:chOff x="-165100" y="1066800"/>
            <a:chExt cx="2438400" cy="5308600"/>
          </a:xfrm>
        </p:grpSpPr>
        <p:sp>
          <p:nvSpPr>
            <p:cNvPr id="41" name="Rectangle 40"/>
            <p:cNvSpPr/>
            <p:nvPr/>
          </p:nvSpPr>
          <p:spPr bwMode="auto">
            <a:xfrm>
              <a:off x="-165100" y="1066800"/>
              <a:ext cx="2438400" cy="53086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3600" b="1" dirty="0">
                  <a:solidFill>
                    <a:srgbClr val="0070C0"/>
                  </a:solidFill>
                  <a:latin typeface="Times New Roman" pitchFamily="18" charset="0"/>
                  <a:cs typeface="Times New Roman" pitchFamily="18" charset="0"/>
                  <a:sym typeface="Symbol"/>
                </a:rPr>
                <a:t>R </a:t>
              </a:r>
              <a:r>
                <a:rPr lang="en-US" sz="3600" b="1" dirty="0" err="1">
                  <a:solidFill>
                    <a:srgbClr val="0070C0"/>
                  </a:solidFill>
                  <a:latin typeface="Times New Roman" pitchFamily="18" charset="0"/>
                  <a:cs typeface="Times New Roman" pitchFamily="18" charset="0"/>
                  <a:sym typeface="Symbol"/>
                </a:rPr>
                <a:t>giảm</a:t>
              </a:r>
              <a:endParaRPr lang="en-US" sz="3600" b="1" dirty="0">
                <a:solidFill>
                  <a:srgbClr val="0070C0"/>
                </a:solidFill>
                <a:latin typeface="Times New Roman" pitchFamily="18" charset="0"/>
                <a:cs typeface="Times New Roman" pitchFamily="18" charset="0"/>
                <a:sym typeface="Symbol"/>
              </a:endParaRPr>
            </a:p>
            <a:p>
              <a:pPr algn="ctr">
                <a:defRPr/>
              </a:pPr>
              <a:r>
                <a:rPr lang="en-US" sz="3600" b="1" dirty="0">
                  <a:solidFill>
                    <a:srgbClr val="0070C0"/>
                  </a:solidFill>
                  <a:latin typeface="Times New Roman" pitchFamily="18" charset="0"/>
                  <a:cs typeface="Times New Roman" pitchFamily="18" charset="0"/>
                  <a:sym typeface="Symbol"/>
                </a:rPr>
                <a:t> </a:t>
              </a:r>
            </a:p>
            <a:p>
              <a:pPr algn="ctr">
                <a:defRPr/>
              </a:pPr>
              <a:r>
                <a:rPr lang="en-US" sz="3600" b="1" dirty="0">
                  <a:solidFill>
                    <a:srgbClr val="0070C0"/>
                  </a:solidFill>
                  <a:latin typeface="Times New Roman" pitchFamily="18" charset="0"/>
                  <a:cs typeface="Times New Roman" pitchFamily="18" charset="0"/>
                  <a:sym typeface="Symbol"/>
                </a:rPr>
                <a:t>I </a:t>
              </a:r>
              <a:r>
                <a:rPr lang="en-US" sz="3600" b="1" dirty="0" err="1">
                  <a:solidFill>
                    <a:srgbClr val="0070C0"/>
                  </a:solidFill>
                  <a:latin typeface="Times New Roman" pitchFamily="18" charset="0"/>
                  <a:cs typeface="Times New Roman" pitchFamily="18" charset="0"/>
                  <a:sym typeface="Symbol"/>
                </a:rPr>
                <a:t>giảm</a:t>
              </a:r>
              <a:endParaRPr lang="en-US" sz="3600" b="1" dirty="0">
                <a:solidFill>
                  <a:srgbClr val="0070C0"/>
                </a:solidFill>
                <a:latin typeface="Times New Roman" pitchFamily="18" charset="0"/>
                <a:cs typeface="Times New Roman" pitchFamily="18" charset="0"/>
                <a:sym typeface="Symbol"/>
              </a:endParaRPr>
            </a:p>
            <a:p>
              <a:pPr algn="ctr">
                <a:defRPr/>
              </a:pPr>
              <a:r>
                <a:rPr lang="en-US" sz="3600" b="1" dirty="0">
                  <a:solidFill>
                    <a:srgbClr val="0070C0"/>
                  </a:solidFill>
                  <a:latin typeface="Times New Roman" pitchFamily="18" charset="0"/>
                  <a:cs typeface="Times New Roman" pitchFamily="18" charset="0"/>
                  <a:sym typeface="Symbol"/>
                </a:rPr>
                <a:t> </a:t>
              </a:r>
            </a:p>
            <a:p>
              <a:pPr algn="ctr">
                <a:defRPr/>
              </a:pPr>
              <a:r>
                <a:rPr lang="en-US" sz="3600" b="1" dirty="0">
                  <a:solidFill>
                    <a:srgbClr val="0070C0"/>
                  </a:solidFill>
                  <a:latin typeface="Times New Roman" pitchFamily="18" charset="0"/>
                  <a:cs typeface="Times New Roman" pitchFamily="18" charset="0"/>
                  <a:sym typeface="Symbol"/>
                </a:rPr>
                <a:t> </a:t>
              </a:r>
              <a:r>
                <a:rPr lang="el-GR" sz="3600" b="1" dirty="0">
                  <a:solidFill>
                    <a:srgbClr val="0070C0"/>
                  </a:solidFill>
                  <a:latin typeface="Times New Roman" pitchFamily="18" charset="0"/>
                  <a:cs typeface="Times New Roman" pitchFamily="18" charset="0"/>
                  <a:sym typeface="Symbol"/>
                </a:rPr>
                <a:t>ω</a:t>
              </a:r>
              <a:r>
                <a:rPr lang="en-US" sz="3600" b="1" dirty="0">
                  <a:solidFill>
                    <a:srgbClr val="0070C0"/>
                  </a:solidFill>
                  <a:latin typeface="Times New Roman" pitchFamily="18" charset="0"/>
                  <a:cs typeface="Times New Roman" pitchFamily="18" charset="0"/>
                  <a:sym typeface="Symbol"/>
                </a:rPr>
                <a:t> </a:t>
              </a:r>
              <a:r>
                <a:rPr lang="en-US" sz="3600" b="1" dirty="0" err="1">
                  <a:solidFill>
                    <a:srgbClr val="0070C0"/>
                  </a:solidFill>
                  <a:latin typeface="Times New Roman" pitchFamily="18" charset="0"/>
                  <a:cs typeface="Times New Roman" pitchFamily="18" charset="0"/>
                  <a:sym typeface="Symbol"/>
                </a:rPr>
                <a:t>tăng</a:t>
              </a:r>
              <a:r>
                <a:rPr lang="en-US" sz="3600" b="1" dirty="0">
                  <a:solidFill>
                    <a:srgbClr val="0070C0"/>
                  </a:solidFill>
                  <a:latin typeface="Times New Roman" pitchFamily="18" charset="0"/>
                  <a:cs typeface="Times New Roman" pitchFamily="18" charset="0"/>
                  <a:sym typeface="Symbol"/>
                </a:rPr>
                <a:t> </a:t>
              </a:r>
            </a:p>
            <a:p>
              <a:pPr algn="ctr">
                <a:defRPr/>
              </a:pPr>
              <a:endParaRPr lang="en-US" sz="3600" b="1" dirty="0">
                <a:solidFill>
                  <a:srgbClr val="0070C0"/>
                </a:solidFill>
                <a:latin typeface="Times New Roman" pitchFamily="18" charset="0"/>
                <a:cs typeface="Times New Roman" pitchFamily="18" charset="0"/>
                <a:sym typeface="Symbol"/>
              </a:endParaRPr>
            </a:p>
            <a:p>
              <a:pPr algn="ctr">
                <a:defRPr/>
              </a:pPr>
              <a:r>
                <a:rPr lang="en-US" sz="3600" b="1" dirty="0">
                  <a:solidFill>
                    <a:srgbClr val="0070C0"/>
                  </a:solidFill>
                  <a:latin typeface="Times New Roman" pitchFamily="18" charset="0"/>
                  <a:cs typeface="Times New Roman" pitchFamily="18" charset="0"/>
                  <a:sym typeface="Symbol"/>
                </a:rPr>
                <a:t>quay </a:t>
              </a:r>
              <a:r>
                <a:rPr lang="en-US" sz="3600" b="1" dirty="0" err="1">
                  <a:solidFill>
                    <a:srgbClr val="0070C0"/>
                  </a:solidFill>
                  <a:latin typeface="Times New Roman" pitchFamily="18" charset="0"/>
                  <a:cs typeface="Times New Roman" pitchFamily="18" charset="0"/>
                  <a:sym typeface="Symbol"/>
                </a:rPr>
                <a:t>nhanh</a:t>
              </a:r>
              <a:endParaRPr lang="en-US" sz="3600" b="1" dirty="0">
                <a:solidFill>
                  <a:srgbClr val="0070C0"/>
                </a:solidFill>
                <a:latin typeface="Times New Roman" pitchFamily="18" charset="0"/>
                <a:cs typeface="Times New Roman" pitchFamily="18" charset="0"/>
              </a:endParaRPr>
            </a:p>
          </p:txBody>
        </p:sp>
        <p:sp>
          <p:nvSpPr>
            <p:cNvPr id="42" name="Down Arrow 41"/>
            <p:cNvSpPr/>
            <p:nvPr/>
          </p:nvSpPr>
          <p:spPr>
            <a:xfrm>
              <a:off x="939615" y="2520950"/>
              <a:ext cx="380628" cy="304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43" name="Down Arrow 42"/>
            <p:cNvSpPr/>
            <p:nvPr/>
          </p:nvSpPr>
          <p:spPr>
            <a:xfrm>
              <a:off x="914338" y="4660900"/>
              <a:ext cx="380628" cy="304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44" name="Down Arrow 43"/>
            <p:cNvSpPr/>
            <p:nvPr/>
          </p:nvSpPr>
          <p:spPr>
            <a:xfrm>
              <a:off x="914338" y="3600450"/>
              <a:ext cx="380628" cy="304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grpSp>
      <p:pic>
        <p:nvPicPr>
          <p:cNvPr id="71682" name="Picture 2" descr="E:\GIANG DAY\Vat ly dai cuong (Co nhiet)\POW-CONHIET\Chuong 4 - Co hoc vat ran\Ballet-ballet-22208924-1044-99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036" r="27904"/>
          <a:stretch/>
        </p:blipFill>
        <p:spPr bwMode="auto">
          <a:xfrm>
            <a:off x="2733675" y="2102716"/>
            <a:ext cx="1619250" cy="3414567"/>
          </a:xfrm>
          <a:prstGeom prst="rect">
            <a:avLst/>
          </a:prstGeom>
          <a:noFill/>
          <a:extLst>
            <a:ext uri="{909E8E84-426E-40DD-AFC4-6F175D3DCCD1}">
              <a14:hiddenFill xmlns:a14="http://schemas.microsoft.com/office/drawing/2010/main">
                <a:solidFill>
                  <a:srgbClr val="FFFFFF"/>
                </a:solidFill>
              </a14:hiddenFill>
            </a:ext>
          </a:extLst>
        </p:spPr>
      </p:pic>
      <p:pic>
        <p:nvPicPr>
          <p:cNvPr id="71683" name="Picture 3" descr="E:\GIANG DAY\Vat ly dai cuong (Co nhiet)\POW-CONHIET\Chuong 4 - Co hoc vat ran\Untitled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441" b="97262" l="1527" r="98092"/>
                    </a14:imgEffect>
                  </a14:imgLayer>
                </a14:imgProps>
              </a:ext>
              <a:ext uri="{28A0092B-C50C-407E-A947-70E740481C1C}">
                <a14:useLocalDpi xmlns:a14="http://schemas.microsoft.com/office/drawing/2010/main" val="0"/>
              </a:ext>
            </a:extLst>
          </a:blip>
          <a:srcRect/>
          <a:stretch>
            <a:fillRect/>
          </a:stretch>
        </p:blipFill>
        <p:spPr bwMode="auto">
          <a:xfrm>
            <a:off x="4343400" y="2102716"/>
            <a:ext cx="2546520" cy="34145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t="739" b="1723"/>
          <a:stretch>
            <a:fillRect/>
          </a:stretch>
        </p:blipFill>
        <p:spPr bwMode="auto">
          <a:xfrm>
            <a:off x="2122224" y="3683482"/>
            <a:ext cx="5181600" cy="317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22" descr="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1500" b="1"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ĐỊNH LUẬT BẢO TOÀN MÔMEN ĐỘNG LƯỢNG CỦA VẬT RẮN QUAY</a:t>
            </a:r>
          </a:p>
        </p:txBody>
      </p:sp>
      <p:sp>
        <p:nvSpPr>
          <p:cNvPr id="5" name="Rectangle 4"/>
          <p:cNvSpPr/>
          <p:nvPr/>
        </p:nvSpPr>
        <p:spPr>
          <a:xfrm>
            <a:off x="0" y="419100"/>
            <a:ext cx="9144000" cy="723900"/>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6.2. </a:t>
            </a:r>
            <a:r>
              <a:rPr lang="en-US" sz="36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Hệ</a:t>
            </a: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gồm</a:t>
            </a: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nhiều</a:t>
            </a: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vật</a:t>
            </a: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rắn</a:t>
            </a: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quay </a:t>
            </a:r>
            <a:r>
              <a:rPr lang="en-US" sz="36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quanh</a:t>
            </a: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6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trục</a:t>
            </a:r>
            <a:endPar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 name="Rectangle 15"/>
          <p:cNvSpPr/>
          <p:nvPr/>
        </p:nvSpPr>
        <p:spPr bwMode="auto">
          <a:xfrm>
            <a:off x="304800" y="1281444"/>
            <a:ext cx="8534400" cy="1203280"/>
          </a:xfrm>
          <a:prstGeom prst="rect">
            <a:avLst/>
          </a:prstGeom>
          <a:noFill/>
          <a:ln>
            <a:noFill/>
          </a:ln>
        </p:spPr>
        <p:style>
          <a:lnRef idx="3">
            <a:schemeClr val="lt1"/>
          </a:lnRef>
          <a:fillRef idx="1">
            <a:schemeClr val="accent1"/>
          </a:fillRef>
          <a:effectRef idx="1">
            <a:schemeClr val="accent1"/>
          </a:effectRef>
          <a:fontRef idx="minor">
            <a:schemeClr val="lt1"/>
          </a:fontRef>
        </p:style>
        <p:txBody>
          <a:bodyPr anchor="ctr"/>
          <a:lstStyle/>
          <a:p>
            <a:pPr indent="531813" algn="just">
              <a:buFont typeface="Wingdings" pitchFamily="2" charset="2"/>
              <a:buChar char="Ø"/>
              <a:defRPr/>
            </a:pP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Xét</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hệ</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cô</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lập</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hay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hệ</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có</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mômen</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lực</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tổng</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hợp</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tác</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dụng</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bằng</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không</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a:t>
            </a:r>
          </a:p>
        </p:txBody>
      </p:sp>
      <p:graphicFrame>
        <p:nvGraphicFramePr>
          <p:cNvPr id="2" name="Object 1"/>
          <p:cNvGraphicFramePr>
            <a:graphicFrameLocks noChangeAspect="1"/>
          </p:cNvGraphicFramePr>
          <p:nvPr>
            <p:extLst>
              <p:ext uri="{D42A27DB-BD31-4B8C-83A1-F6EECF244321}">
                <p14:modId xmlns:p14="http://schemas.microsoft.com/office/powerpoint/2010/main" val="1451015903"/>
              </p:ext>
            </p:extLst>
          </p:nvPr>
        </p:nvGraphicFramePr>
        <p:xfrm>
          <a:off x="3003550" y="2525668"/>
          <a:ext cx="3136900" cy="1093788"/>
        </p:xfrm>
        <a:graphic>
          <a:graphicData uri="http://schemas.openxmlformats.org/presentationml/2006/ole">
            <mc:AlternateContent xmlns:mc="http://schemas.openxmlformats.org/markup-compatibility/2006">
              <mc:Choice xmlns:v="urn:schemas-microsoft-com:vml" Requires="v">
                <p:oleObj name="Equation" r:id="rId4" imgW="1231560" imgH="431640" progId="Equation.3">
                  <p:embed/>
                </p:oleObj>
              </mc:Choice>
              <mc:Fallback>
                <p:oleObj name="Equation" r:id="rId4" imgW="1231560" imgH="431640" progId="Equation.3">
                  <p:embed/>
                  <p:pic>
                    <p:nvPicPr>
                      <p:cNvPr id="0" name="Object 7"/>
                      <p:cNvPicPr>
                        <a:picLocks noChangeAspect="1" noChangeArrowheads="1"/>
                      </p:cNvPicPr>
                      <p:nvPr/>
                    </p:nvPicPr>
                    <p:blipFill>
                      <a:blip r:embed="rId5"/>
                      <a:srcRect/>
                      <a:stretch>
                        <a:fillRect/>
                      </a:stretch>
                    </p:blipFill>
                    <p:spPr bwMode="auto">
                      <a:xfrm>
                        <a:off x="3003550" y="2525668"/>
                        <a:ext cx="3136900" cy="1093788"/>
                      </a:xfrm>
                      <a:prstGeom prst="rect">
                        <a:avLst/>
                      </a:prstGeom>
                      <a:noFill/>
                      <a:ln w="38100">
                        <a:solidFill>
                          <a:schemeClr val="accent1"/>
                        </a:solidFill>
                      </a:ln>
                    </p:spPr>
                  </p:pic>
                </p:oleObj>
              </mc:Fallback>
            </mc:AlternateContent>
          </a:graphicData>
        </a:graphic>
      </p:graphicFrame>
      <p:sp>
        <p:nvSpPr>
          <p:cNvPr id="18" name="Rectangle 17"/>
          <p:cNvSpPr/>
          <p:nvPr/>
        </p:nvSpPr>
        <p:spPr bwMode="auto">
          <a:xfrm>
            <a:off x="304800" y="3465959"/>
            <a:ext cx="5105400" cy="11430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1813" algn="just">
              <a:buFont typeface="Wingdings" pitchFamily="2" charset="2"/>
              <a:buChar char="Ø"/>
              <a:defRPr/>
            </a:pP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sym typeface="Symbol"/>
              </a:rPr>
              <a:t>Ví</a:t>
            </a:r>
            <a:r>
              <a:rPr lang="en-US" sz="32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sym typeface="Symbol"/>
              </a:rPr>
              <a:t> </a:t>
            </a:r>
            <a:r>
              <a:rPr lang="en-US" sz="3200" b="1" u="sng"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sym typeface="Symbol"/>
              </a:rPr>
              <a:t>dụ</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sym typeface="Symbol"/>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sym typeface="Symbol"/>
              </a:rPr>
              <a:t>Ghế</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sym typeface="Symbol"/>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sym typeface="Symbol"/>
              </a:rPr>
              <a:t>Giukopski</a:t>
            </a:r>
            <a:endPar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Tree>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 presetClass="entr" presetSubtype="3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randombar(horizontal)">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3048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CON QUAY</a:t>
            </a:r>
          </a:p>
        </p:txBody>
      </p:sp>
      <p:sp>
        <p:nvSpPr>
          <p:cNvPr id="5" name="Rectangle 4"/>
          <p:cNvSpPr/>
          <p:nvPr/>
        </p:nvSpPr>
        <p:spPr bwMode="auto">
          <a:xfrm>
            <a:off x="381000" y="812800"/>
            <a:ext cx="8458200" cy="5715000"/>
          </a:xfrm>
          <a:prstGeom prst="rect">
            <a:avLst/>
          </a:prstGeom>
          <a:ln/>
        </p:spPr>
        <p:style>
          <a:lnRef idx="3">
            <a:schemeClr val="lt1"/>
          </a:lnRef>
          <a:fillRef idx="1">
            <a:schemeClr val="dk1"/>
          </a:fillRef>
          <a:effectRef idx="1">
            <a:schemeClr val="dk1"/>
          </a:effectRef>
          <a:fontRef idx="minor">
            <a:schemeClr val="lt1"/>
          </a:fontRef>
        </p:style>
        <p:txBody>
          <a:bodyPr anchor="ctr"/>
          <a:lstStyle/>
          <a:p>
            <a:pPr indent="457200" algn="just">
              <a:defRPr/>
            </a:pPr>
            <a:r>
              <a:rPr lang="en-US" sz="3200" b="1">
                <a:solidFill>
                  <a:schemeClr val="bg1"/>
                </a:solidFill>
                <a:latin typeface="Times New Roman" pitchFamily="18" charset="0"/>
                <a:cs typeface="Times New Roman" pitchFamily="18" charset="0"/>
              </a:rPr>
              <a:t>Con quay là một đĩa tròn có trục đối xứng AA’ là trục quay. Để con quay có thể tự do định hướng theo phương bất kỳ, người ta chế tạo thêm hai vành tròn. Vành thứ nhất chứa trục AA’ có thể quay quanh trục BB’, làm cho trục con quay AA’ có thể tự do đổi hướng quanh trục BB’. Vành thứ hai có trục quay CC’ làm cho con quay có thể đổi hướng quanh trục CC’. Nhờ vậy con quay có thể định hướng theo hướng bất kỳ ta đặt nó. Khi quay tít (hồi chuyển) và tự do, hướng này là không đổi.</a:t>
            </a:r>
          </a:p>
        </p:txBody>
      </p:sp>
    </p:spTree>
  </p:cSld>
  <p:clrMapOvr>
    <a:masterClrMapping/>
  </p:clrMapOvr>
  <p:transition>
    <p:comb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1981200"/>
            <a:ext cx="8001000" cy="3139321"/>
          </a:xfrm>
          <a:prstGeom prst="rect">
            <a:avLst/>
          </a:prstGeom>
        </p:spPr>
        <p:txBody>
          <a:bodyPr wrap="square">
            <a:spAutoFit/>
          </a:bodyPr>
          <a:lstStyle/>
          <a:p>
            <a:pPr algn="ctr">
              <a:spcBef>
                <a:spcPts val="1200"/>
              </a:spcBef>
            </a:pPr>
            <a:r>
              <a:rPr lang="vi-V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Theo UNESCO: </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a:p>
            <a:pPr algn="ctr">
              <a:spcBef>
                <a:spcPts val="1200"/>
              </a:spcBef>
            </a:pPr>
            <a:r>
              <a:rPr lang="vi-V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Learning to know, learning to do, learning to be and learning to live together</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a:p>
            <a:pPr algn="ctr">
              <a:spcBef>
                <a:spcPts val="1200"/>
              </a:spcBef>
            </a:pP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(H</a:t>
            </a:r>
            <a:r>
              <a:rPr lang="vi-V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ọc để biết, học để làm, học để xác lập mình và học để chung sống với người khác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a:t>
            </a:r>
            <a:r>
              <a:rPr lang="vi-V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a:p>
            <a:pPr algn="ctr">
              <a:spcBef>
                <a:spcPts val="1200"/>
              </a:spcBef>
            </a:pP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p:txBody>
      </p:sp>
      <p:pic>
        <p:nvPicPr>
          <p:cNvPr id="6"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0160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Line 19"/>
          <p:cNvSpPr>
            <a:spLocks noChangeShapeType="1"/>
          </p:cNvSpPr>
          <p:nvPr/>
        </p:nvSpPr>
        <p:spPr bwMode="auto">
          <a:xfrm>
            <a:off x="6400800" y="5181600"/>
            <a:ext cx="27432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9155" name="Picture 46" descr="2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2400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505200" y="152400"/>
            <a:ext cx="5638800" cy="50292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6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1.</a:t>
            </a:r>
          </a:p>
          <a:p>
            <a:pPr algn="ctr">
              <a:defRPr/>
            </a:pPr>
            <a:r>
              <a:rPr lang="pt-BR" sz="6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CÁC DẠNG CHUYỂN ĐỘNG CỦA VẬT RẮN</a:t>
            </a:r>
            <a:endParaRPr lang="en-US" sz="6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3346339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16"/>
          <p:cNvSpPr txBox="1">
            <a:spLocks noChangeArrowheads="1"/>
          </p:cNvSpPr>
          <p:nvPr/>
        </p:nvSpPr>
        <p:spPr bwMode="gray">
          <a:xfrm>
            <a:off x="6096000" y="319605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sz="2400" b="1">
                <a:solidFill>
                  <a:schemeClr val="bg1"/>
                </a:solidFill>
              </a:rPr>
              <a:t>2</a:t>
            </a:r>
          </a:p>
        </p:txBody>
      </p:sp>
      <p:sp>
        <p:nvSpPr>
          <p:cNvPr id="50179" name="Text Box 32"/>
          <p:cNvSpPr txBox="1">
            <a:spLocks noChangeArrowheads="1"/>
          </p:cNvSpPr>
          <p:nvPr/>
        </p:nvSpPr>
        <p:spPr bwMode="auto">
          <a:xfrm>
            <a:off x="22193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p>
        </p:txBody>
      </p:sp>
      <p:sp>
        <p:nvSpPr>
          <p:cNvPr id="6" name="Rectangle 5"/>
          <p:cNvSpPr/>
          <p:nvPr/>
        </p:nvSpPr>
        <p:spPr>
          <a:xfrm>
            <a:off x="1405719" y="611673"/>
            <a:ext cx="6400800" cy="685800"/>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pt-BR"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1.1. Chuyển động tịnh tiến</a:t>
            </a:r>
            <a:endParaRPr lang="en-US" sz="4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3" name="Group 2"/>
          <p:cNvGrpSpPr/>
          <p:nvPr/>
        </p:nvGrpSpPr>
        <p:grpSpPr>
          <a:xfrm>
            <a:off x="163354" y="3886200"/>
            <a:ext cx="3376613" cy="2268220"/>
            <a:chOff x="5426075" y="3556412"/>
            <a:chExt cx="3376613" cy="2268220"/>
          </a:xfrm>
        </p:grpSpPr>
        <p:sp>
          <p:nvSpPr>
            <p:cNvPr id="50201" name="Oval 8"/>
            <p:cNvSpPr>
              <a:spLocks noChangeArrowheads="1"/>
            </p:cNvSpPr>
            <p:nvPr/>
          </p:nvSpPr>
          <p:spPr bwMode="auto">
            <a:xfrm>
              <a:off x="7711860" y="3899312"/>
              <a:ext cx="1090828" cy="1910715"/>
            </a:xfrm>
            <a:prstGeom prst="ellipse">
              <a:avLst/>
            </a:prstGeom>
            <a:noFill/>
            <a:ln w="31750">
              <a:solidFill>
                <a:srgbClr val="002060"/>
              </a:solidFill>
              <a:round/>
              <a:headEnd/>
              <a:tailEnd/>
            </a:ln>
          </p:spPr>
          <p:txBody>
            <a:bodyPr/>
            <a:lstStyle/>
            <a:p>
              <a:endParaRPr lang="en-US"/>
            </a:p>
          </p:txBody>
        </p:sp>
        <p:sp>
          <p:nvSpPr>
            <p:cNvPr id="50202" name="Text Box 9"/>
            <p:cNvSpPr txBox="1">
              <a:spLocks noChangeArrowheads="1"/>
            </p:cNvSpPr>
            <p:nvPr/>
          </p:nvSpPr>
          <p:spPr bwMode="auto">
            <a:xfrm>
              <a:off x="7844268" y="3567207"/>
              <a:ext cx="838122" cy="357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latin typeface="Times New Roman" pitchFamily="18" charset="0"/>
                  <a:cs typeface="Times New Roman" pitchFamily="18" charset="0"/>
                </a:rPr>
                <a:t>t +</a:t>
              </a:r>
              <a:r>
                <a:rPr lang="en-US" sz="2000" b="1" dirty="0">
                  <a:latin typeface="Times New Roman" pitchFamily="18" charset="0"/>
                  <a:cs typeface="Times New Roman" pitchFamily="18" charset="0"/>
                  <a:sym typeface="Symbol" pitchFamily="18" charset="2"/>
                </a:rPr>
                <a:t></a:t>
              </a:r>
              <a:r>
                <a:rPr lang="en-US" sz="2000" b="1" dirty="0">
                  <a:latin typeface="Times New Roman" pitchFamily="18" charset="0"/>
                  <a:cs typeface="Times New Roman" pitchFamily="18" charset="0"/>
                </a:rPr>
                <a:t>t</a:t>
              </a:r>
            </a:p>
          </p:txBody>
        </p:sp>
        <p:sp>
          <p:nvSpPr>
            <p:cNvPr id="50199" name="Oval 11"/>
            <p:cNvSpPr>
              <a:spLocks noChangeArrowheads="1"/>
            </p:cNvSpPr>
            <p:nvPr/>
          </p:nvSpPr>
          <p:spPr bwMode="auto">
            <a:xfrm>
              <a:off x="5426075" y="3913917"/>
              <a:ext cx="1090193" cy="1910715"/>
            </a:xfrm>
            <a:prstGeom prst="ellipse">
              <a:avLst/>
            </a:prstGeom>
            <a:noFill/>
            <a:ln w="31750">
              <a:solidFill>
                <a:srgbClr val="002060"/>
              </a:solidFill>
              <a:round/>
              <a:headEnd/>
              <a:tailEnd/>
            </a:ln>
          </p:spPr>
          <p:txBody>
            <a:bodyPr/>
            <a:lstStyle/>
            <a:p>
              <a:endParaRPr lang="en-US"/>
            </a:p>
          </p:txBody>
        </p:sp>
        <p:sp>
          <p:nvSpPr>
            <p:cNvPr id="50200" name="Text Box 12"/>
            <p:cNvSpPr txBox="1">
              <a:spLocks noChangeArrowheads="1"/>
            </p:cNvSpPr>
            <p:nvPr/>
          </p:nvSpPr>
          <p:spPr bwMode="auto">
            <a:xfrm>
              <a:off x="5831167" y="3556412"/>
              <a:ext cx="36763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latin typeface="Times New Roman" pitchFamily="18" charset="0"/>
                  <a:cs typeface="Times New Roman" pitchFamily="18" charset="0"/>
                </a:rPr>
                <a:t>t</a:t>
              </a:r>
              <a:endParaRPr lang="en-US" sz="2000" dirty="0">
                <a:latin typeface="Times New Roman" pitchFamily="18" charset="0"/>
                <a:cs typeface="Times New Roman" pitchFamily="18" charset="0"/>
              </a:endParaRPr>
            </a:p>
          </p:txBody>
        </p:sp>
        <p:sp>
          <p:nvSpPr>
            <p:cNvPr id="50193" name="Line 15"/>
            <p:cNvSpPr>
              <a:spLocks noChangeShapeType="1"/>
            </p:cNvSpPr>
            <p:nvPr/>
          </p:nvSpPr>
          <p:spPr bwMode="auto">
            <a:xfrm flipV="1">
              <a:off x="5703253" y="4249043"/>
              <a:ext cx="543560" cy="1043305"/>
            </a:xfrm>
            <a:prstGeom prst="line">
              <a:avLst/>
            </a:prstGeom>
            <a:noFill/>
            <a:ln w="31750">
              <a:solidFill>
                <a:srgbClr val="C0000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50194" name="Text Box 16"/>
            <p:cNvSpPr txBox="1">
              <a:spLocks noChangeArrowheads="1"/>
            </p:cNvSpPr>
            <p:nvPr/>
          </p:nvSpPr>
          <p:spPr bwMode="auto">
            <a:xfrm>
              <a:off x="5440363" y="5166541"/>
              <a:ext cx="412750" cy="37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000" b="1" dirty="0">
                  <a:solidFill>
                    <a:srgbClr val="FF0000"/>
                  </a:solidFill>
                  <a:latin typeface="Times New Roman" pitchFamily="18" charset="0"/>
                  <a:cs typeface="Times New Roman" pitchFamily="18" charset="0"/>
                </a:rPr>
                <a:t>A</a:t>
              </a:r>
            </a:p>
          </p:txBody>
        </p:sp>
        <p:sp>
          <p:nvSpPr>
            <p:cNvPr id="50195" name="Text Box 17"/>
            <p:cNvSpPr txBox="1">
              <a:spLocks noChangeArrowheads="1"/>
            </p:cNvSpPr>
            <p:nvPr/>
          </p:nvSpPr>
          <p:spPr bwMode="auto">
            <a:xfrm>
              <a:off x="5811203" y="3979639"/>
              <a:ext cx="577215" cy="30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000" b="1" dirty="0">
                  <a:solidFill>
                    <a:srgbClr val="FF0000"/>
                  </a:solidFill>
                  <a:latin typeface="Times New Roman" pitchFamily="18" charset="0"/>
                  <a:cs typeface="Times New Roman" pitchFamily="18" charset="0"/>
                </a:rPr>
                <a:t>B</a:t>
              </a:r>
              <a:endParaRPr lang="en-US" sz="2000" b="1" dirty="0">
                <a:latin typeface="Times New Roman" pitchFamily="18" charset="0"/>
                <a:cs typeface="Times New Roman" pitchFamily="18" charset="0"/>
              </a:endParaRPr>
            </a:p>
          </p:txBody>
        </p:sp>
        <p:grpSp>
          <p:nvGrpSpPr>
            <p:cNvPr id="7" name="Group 18"/>
            <p:cNvGrpSpPr>
              <a:grpSpLocks/>
            </p:cNvGrpSpPr>
            <p:nvPr/>
          </p:nvGrpSpPr>
          <p:grpSpPr bwMode="auto">
            <a:xfrm>
              <a:off x="7829868" y="3918362"/>
              <a:ext cx="843915" cy="1628140"/>
              <a:chOff x="7151" y="2530"/>
              <a:chExt cx="1329" cy="2564"/>
            </a:xfrm>
          </p:grpSpPr>
          <p:sp>
            <p:nvSpPr>
              <p:cNvPr id="50190" name="Text Box 19"/>
              <p:cNvSpPr txBox="1">
                <a:spLocks noChangeArrowheads="1"/>
              </p:cNvSpPr>
              <p:nvPr/>
            </p:nvSpPr>
            <p:spPr bwMode="auto">
              <a:xfrm>
                <a:off x="7151" y="4473"/>
                <a:ext cx="815"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000" b="1" dirty="0">
                    <a:solidFill>
                      <a:srgbClr val="FF0000"/>
                    </a:solidFill>
                    <a:latin typeface="Times New Roman" pitchFamily="18" charset="0"/>
                    <a:cs typeface="Times New Roman" pitchFamily="18" charset="0"/>
                  </a:rPr>
                  <a:t>A’</a:t>
                </a:r>
              </a:p>
            </p:txBody>
          </p:sp>
          <p:sp>
            <p:nvSpPr>
              <p:cNvPr id="50191" name="Text Box 20"/>
              <p:cNvSpPr txBox="1">
                <a:spLocks noChangeArrowheads="1"/>
              </p:cNvSpPr>
              <p:nvPr/>
            </p:nvSpPr>
            <p:spPr bwMode="auto">
              <a:xfrm>
                <a:off x="7605" y="2530"/>
                <a:ext cx="875" cy="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000" b="1" dirty="0">
                    <a:solidFill>
                      <a:srgbClr val="FF0000"/>
                    </a:solidFill>
                    <a:latin typeface="Times New Roman" pitchFamily="18" charset="0"/>
                    <a:cs typeface="Times New Roman" pitchFamily="18" charset="0"/>
                  </a:rPr>
                  <a:t>B’</a:t>
                </a:r>
              </a:p>
            </p:txBody>
          </p:sp>
          <p:sp>
            <p:nvSpPr>
              <p:cNvPr id="50192" name="Line 21"/>
              <p:cNvSpPr>
                <a:spLocks noChangeShapeType="1"/>
              </p:cNvSpPr>
              <p:nvPr/>
            </p:nvSpPr>
            <p:spPr bwMode="auto">
              <a:xfrm flipV="1">
                <a:off x="7348" y="3046"/>
                <a:ext cx="859" cy="1642"/>
              </a:xfrm>
              <a:prstGeom prst="line">
                <a:avLst/>
              </a:prstGeom>
              <a:noFill/>
              <a:ln w="31750">
                <a:solidFill>
                  <a:srgbClr val="C0000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grpSp>
        <p:sp>
          <p:nvSpPr>
            <p:cNvPr id="50188" name="Line 24"/>
            <p:cNvSpPr>
              <a:spLocks noChangeShapeType="1"/>
            </p:cNvSpPr>
            <p:nvPr/>
          </p:nvSpPr>
          <p:spPr bwMode="auto">
            <a:xfrm>
              <a:off x="6272215" y="4247927"/>
              <a:ext cx="2232027" cy="0"/>
            </a:xfrm>
            <a:prstGeom prst="line">
              <a:avLst/>
            </a:prstGeom>
            <a:noFill/>
            <a:ln w="31750">
              <a:solidFill>
                <a:srgbClr val="C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0189" name="Line 25"/>
            <p:cNvSpPr>
              <a:spLocks noChangeShapeType="1"/>
            </p:cNvSpPr>
            <p:nvPr/>
          </p:nvSpPr>
          <p:spPr bwMode="auto">
            <a:xfrm flipV="1">
              <a:off x="5719765" y="5289327"/>
              <a:ext cx="2232027" cy="0"/>
            </a:xfrm>
            <a:prstGeom prst="line">
              <a:avLst/>
            </a:prstGeom>
            <a:noFill/>
            <a:ln w="31750">
              <a:solidFill>
                <a:srgbClr val="C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Rectangle 45"/>
          <p:cNvSpPr/>
          <p:nvPr/>
        </p:nvSpPr>
        <p:spPr>
          <a:xfrm>
            <a:off x="117144" y="1661608"/>
            <a:ext cx="8915399" cy="1653858"/>
          </a:xfrm>
          <a:prstGeom prst="rect">
            <a:avLst/>
          </a:prstGeom>
          <a:no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pt-B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1.1.1. </a:t>
            </a:r>
            <a:r>
              <a:rPr lang="pt-BR" sz="3200" b="1" u="sng"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Định nghĩa</a:t>
            </a:r>
            <a:r>
              <a:rPr lang="pt-B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Chuyển động tịnh tiến là chuyển động mà trong đó đoạn thẳng nối hai điểm bất kỳ của vật rắn luôn song song với chính nó.</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47" name="Rectangle 46"/>
          <p:cNvSpPr/>
          <p:nvPr/>
        </p:nvSpPr>
        <p:spPr>
          <a:xfrm>
            <a:off x="0" y="0"/>
            <a:ext cx="9144000" cy="40322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b="1">
                <a:solidFill>
                  <a:srgbClr val="00B050"/>
                </a:solidFill>
                <a:latin typeface="Times New Roman" pitchFamily="18" charset="0"/>
                <a:cs typeface="Times New Roman" pitchFamily="18" charset="0"/>
              </a:rPr>
              <a:t>CÁC DẠNG CHUYỂN ĐỘNG CỦA VẬT RẮN</a:t>
            </a:r>
            <a:endParaRPr lang="en-US" b="1">
              <a:solidFill>
                <a:srgbClr val="00B050"/>
              </a:solidFill>
              <a:latin typeface="Times New Roman" pitchFamily="18" charset="0"/>
              <a:cs typeface="Times New Roman" pitchFamily="18" charset="0"/>
            </a:endParaRPr>
          </a:p>
        </p:txBody>
      </p:sp>
      <p:pic>
        <p:nvPicPr>
          <p:cNvPr id="50187"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2" descr="E:\GIANG DAY\Vat ly dai cuong (Co nhiet)\POW-CONHIET\Chuong 4 - Co hoc vat ran\1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20010" y="3450808"/>
            <a:ext cx="52863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46083" name="Picture 3" descr="E:\GIANG DAY\Vat ly dai cuong (Co nhiet)\POW-CONHIET\Chuong 4 - Co hoc vat ran\0001894_du-lich-singapore-tour-tham-quan-singapore-va-vong-du-quay-singapore-flyer.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5894" y="4420491"/>
            <a:ext cx="4926649" cy="2308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903872"/>
      </p:ext>
    </p:extLst>
  </p:cSld>
  <p:clrMapOvr>
    <a:masterClrMapping/>
  </p:clrMapOvr>
  <p:transition spd="slow">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 Box 32"/>
          <p:cNvSpPr txBox="1">
            <a:spLocks noChangeArrowheads="1"/>
          </p:cNvSpPr>
          <p:nvPr/>
        </p:nvSpPr>
        <p:spPr bwMode="auto">
          <a:xfrm>
            <a:off x="1793875" y="9286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p>
        </p:txBody>
      </p:sp>
      <p:pic>
        <p:nvPicPr>
          <p:cNvPr id="13318"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9144000" cy="40322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b="1">
                <a:solidFill>
                  <a:srgbClr val="00B050"/>
                </a:solidFill>
                <a:latin typeface="Times New Roman" pitchFamily="18" charset="0"/>
                <a:cs typeface="Times New Roman" pitchFamily="18" charset="0"/>
              </a:rPr>
              <a:t>CÁC DẠNG CHUYỂN ĐỘNG CỦA VẬT RẮN</a:t>
            </a:r>
            <a:endParaRPr lang="en-US" b="1">
              <a:solidFill>
                <a:srgbClr val="00B050"/>
              </a:solidFill>
              <a:latin typeface="Times New Roman" pitchFamily="18" charset="0"/>
              <a:cs typeface="Times New Roman" pitchFamily="18" charset="0"/>
            </a:endParaRPr>
          </a:p>
        </p:txBody>
      </p:sp>
      <p:sp>
        <p:nvSpPr>
          <p:cNvPr id="6" name="Rectangle 5"/>
          <p:cNvSpPr/>
          <p:nvPr/>
        </p:nvSpPr>
        <p:spPr>
          <a:xfrm>
            <a:off x="0" y="445462"/>
            <a:ext cx="9144000" cy="609600"/>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pt-BR" sz="3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1.3. Chuyển động quay quanh trục của vật rắn</a:t>
            </a:r>
            <a:endParaRPr lang="en-US" sz="3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Rectangle 26"/>
          <p:cNvSpPr/>
          <p:nvPr/>
        </p:nvSpPr>
        <p:spPr>
          <a:xfrm>
            <a:off x="113728" y="1410900"/>
            <a:ext cx="8883722" cy="178424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indent="539750" algn="just">
              <a:buFont typeface="Wingdings" pitchFamily="2" charset="2"/>
              <a:buChar char="v"/>
              <a:defRPr/>
            </a:pPr>
            <a:r>
              <a:rPr lang="en-US" sz="2800" b="1" u="sng">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Định </a:t>
            </a:r>
            <a:r>
              <a:rPr lang="en-US" sz="2800" b="1" u="sng"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nghĩa</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Là</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chuyển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động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mà</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các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chất</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điểm</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của</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vật</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rắn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có</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quĩ</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đạo</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là</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những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vòng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tròn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tâm</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nằm</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trên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trục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quay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và</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bán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kính</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bằng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khoảng</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cách</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từ</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chất</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điểm</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đến</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a:t>
            </a:r>
            <a:r>
              <a:rPr lang="en-US"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trục</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 quay.</a:t>
            </a:r>
          </a:p>
        </p:txBody>
      </p:sp>
      <p:grpSp>
        <p:nvGrpSpPr>
          <p:cNvPr id="8" name="Group 7"/>
          <p:cNvGrpSpPr/>
          <p:nvPr/>
        </p:nvGrpSpPr>
        <p:grpSpPr>
          <a:xfrm>
            <a:off x="6626877" y="3068324"/>
            <a:ext cx="2430230" cy="3569589"/>
            <a:chOff x="6058839" y="2199004"/>
            <a:chExt cx="2430230" cy="3569589"/>
          </a:xfrm>
        </p:grpSpPr>
        <p:sp>
          <p:nvSpPr>
            <p:cNvPr id="13325" name="Freeform 6"/>
            <p:cNvSpPr>
              <a:spLocks/>
            </p:cNvSpPr>
            <p:nvPr/>
          </p:nvSpPr>
          <p:spPr bwMode="auto">
            <a:xfrm>
              <a:off x="6058839" y="2817296"/>
              <a:ext cx="2013585" cy="2435009"/>
            </a:xfrm>
            <a:custGeom>
              <a:avLst/>
              <a:gdLst>
                <a:gd name="T0" fmla="*/ 83715617 w 1071"/>
                <a:gd name="T1" fmla="*/ 0 h 1545"/>
                <a:gd name="T2" fmla="*/ 123985511 w 1071"/>
                <a:gd name="T3" fmla="*/ 5444558 h 1545"/>
                <a:gd name="T4" fmla="*/ 144074778 w 1071"/>
                <a:gd name="T5" fmla="*/ 16269515 h 1545"/>
                <a:gd name="T6" fmla="*/ 144074778 w 1071"/>
                <a:gd name="T7" fmla="*/ 27115094 h 1545"/>
                <a:gd name="T8" fmla="*/ 164165751 w 1071"/>
                <a:gd name="T9" fmla="*/ 43433598 h 1545"/>
                <a:gd name="T10" fmla="*/ 144074778 w 1071"/>
                <a:gd name="T11" fmla="*/ 54272106 h 1545"/>
                <a:gd name="T12" fmla="*/ 83715617 w 1071"/>
                <a:gd name="T13" fmla="*/ 65147654 h 1545"/>
                <a:gd name="T14" fmla="*/ 23443924 w 1071"/>
                <a:gd name="T15" fmla="*/ 54272106 h 1545"/>
                <a:gd name="T16" fmla="*/ 3354912 w 1071"/>
                <a:gd name="T17" fmla="*/ 32559672 h 1545"/>
                <a:gd name="T18" fmla="*/ 43535293 w 1071"/>
                <a:gd name="T19" fmla="*/ 16269515 h 1545"/>
                <a:gd name="T20" fmla="*/ 43535293 w 1071"/>
                <a:gd name="T21" fmla="*/ 5444558 h 1545"/>
                <a:gd name="T22" fmla="*/ 83715617 w 1071"/>
                <a:gd name="T23" fmla="*/ 0 h 15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1"/>
                <a:gd name="T37" fmla="*/ 0 h 1545"/>
                <a:gd name="T38" fmla="*/ 1071 w 1071"/>
                <a:gd name="T39" fmla="*/ 1545 h 15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1" h="1545">
                  <a:moveTo>
                    <a:pt x="546" y="0"/>
                  </a:moveTo>
                  <a:cubicBezTo>
                    <a:pt x="634" y="0"/>
                    <a:pt x="743" y="64"/>
                    <a:pt x="809" y="129"/>
                  </a:cubicBezTo>
                  <a:cubicBezTo>
                    <a:pt x="874" y="193"/>
                    <a:pt x="918" y="300"/>
                    <a:pt x="940" y="386"/>
                  </a:cubicBezTo>
                  <a:cubicBezTo>
                    <a:pt x="962" y="472"/>
                    <a:pt x="918" y="536"/>
                    <a:pt x="940" y="643"/>
                  </a:cubicBezTo>
                  <a:cubicBezTo>
                    <a:pt x="962" y="751"/>
                    <a:pt x="1071" y="922"/>
                    <a:pt x="1071" y="1030"/>
                  </a:cubicBezTo>
                  <a:cubicBezTo>
                    <a:pt x="1071" y="1137"/>
                    <a:pt x="1028" y="1201"/>
                    <a:pt x="940" y="1287"/>
                  </a:cubicBezTo>
                  <a:cubicBezTo>
                    <a:pt x="853" y="1373"/>
                    <a:pt x="678" y="1545"/>
                    <a:pt x="546" y="1545"/>
                  </a:cubicBezTo>
                  <a:cubicBezTo>
                    <a:pt x="415" y="1545"/>
                    <a:pt x="240" y="1416"/>
                    <a:pt x="153" y="1287"/>
                  </a:cubicBezTo>
                  <a:cubicBezTo>
                    <a:pt x="65" y="1158"/>
                    <a:pt x="0" y="922"/>
                    <a:pt x="22" y="772"/>
                  </a:cubicBezTo>
                  <a:cubicBezTo>
                    <a:pt x="44" y="622"/>
                    <a:pt x="240" y="493"/>
                    <a:pt x="284" y="386"/>
                  </a:cubicBezTo>
                  <a:cubicBezTo>
                    <a:pt x="328" y="279"/>
                    <a:pt x="240" y="193"/>
                    <a:pt x="284" y="129"/>
                  </a:cubicBezTo>
                  <a:cubicBezTo>
                    <a:pt x="328" y="64"/>
                    <a:pt x="459" y="0"/>
                    <a:pt x="546" y="0"/>
                  </a:cubicBezTo>
                </a:path>
              </a:pathLst>
            </a:custGeom>
            <a:solidFill>
              <a:schemeClr val="tx2">
                <a:lumMod val="40000"/>
                <a:lumOff val="60000"/>
              </a:schemeClr>
            </a:solidFill>
            <a:ln w="6985" cap="rnd">
              <a:noFill/>
              <a:round/>
              <a:headEnd/>
              <a:tailEnd/>
            </a:ln>
          </p:spPr>
          <p:txBody>
            <a:bodyPr/>
            <a:lstStyle/>
            <a:p>
              <a:endParaRPr lang="en-US"/>
            </a:p>
          </p:txBody>
        </p:sp>
        <p:sp>
          <p:nvSpPr>
            <p:cNvPr id="13326" name="Oval 7"/>
            <p:cNvSpPr>
              <a:spLocks noChangeArrowheads="1"/>
            </p:cNvSpPr>
            <p:nvPr/>
          </p:nvSpPr>
          <p:spPr bwMode="auto">
            <a:xfrm>
              <a:off x="6383655" y="4114314"/>
              <a:ext cx="1358265" cy="494696"/>
            </a:xfrm>
            <a:prstGeom prst="ellipse">
              <a:avLst/>
            </a:prstGeom>
            <a:noFill/>
            <a:ln w="28575">
              <a:solidFill>
                <a:srgbClr val="FFC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27" name="Line 8"/>
            <p:cNvSpPr>
              <a:spLocks noChangeShapeType="1"/>
            </p:cNvSpPr>
            <p:nvPr/>
          </p:nvSpPr>
          <p:spPr bwMode="auto">
            <a:xfrm flipH="1" flipV="1">
              <a:off x="7062470" y="2681932"/>
              <a:ext cx="0" cy="2592000"/>
            </a:xfrm>
            <a:prstGeom prst="line">
              <a:avLst/>
            </a:prstGeom>
            <a:noFill/>
            <a:ln w="38100">
              <a:solidFill>
                <a:srgbClr val="FF0000"/>
              </a:solidFill>
              <a:prstDash val="sysDot"/>
              <a:round/>
              <a:headEnd/>
              <a:tailEnd type="none" w="sm" len="sm"/>
            </a:ln>
            <a:extLst>
              <a:ext uri="{909E8E84-426E-40DD-AFC4-6F175D3DCCD1}">
                <a14:hiddenFill xmlns:a14="http://schemas.microsoft.com/office/drawing/2010/main">
                  <a:noFill/>
                </a14:hiddenFill>
              </a:ext>
            </a:extLst>
          </p:spPr>
          <p:txBody>
            <a:bodyPr/>
            <a:lstStyle/>
            <a:p>
              <a:endParaRPr lang="en-US"/>
            </a:p>
          </p:txBody>
        </p:sp>
        <p:sp>
          <p:nvSpPr>
            <p:cNvPr id="13328" name="Line 9"/>
            <p:cNvSpPr>
              <a:spLocks noChangeShapeType="1"/>
            </p:cNvSpPr>
            <p:nvPr/>
          </p:nvSpPr>
          <p:spPr bwMode="auto">
            <a:xfrm flipV="1">
              <a:off x="7062470" y="2199004"/>
              <a:ext cx="0" cy="648000"/>
            </a:xfrm>
            <a:prstGeom prst="line">
              <a:avLst/>
            </a:prstGeom>
            <a:noFill/>
            <a:ln w="38100">
              <a:solidFill>
                <a:srgbClr val="FF0000"/>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13329" name="Line 10"/>
            <p:cNvSpPr>
              <a:spLocks noChangeShapeType="1"/>
            </p:cNvSpPr>
            <p:nvPr/>
          </p:nvSpPr>
          <p:spPr bwMode="auto">
            <a:xfrm>
              <a:off x="7062470" y="5256116"/>
              <a:ext cx="0" cy="49596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0" name="Line 11"/>
            <p:cNvSpPr>
              <a:spLocks noChangeShapeType="1"/>
            </p:cNvSpPr>
            <p:nvPr/>
          </p:nvSpPr>
          <p:spPr bwMode="auto">
            <a:xfrm flipH="1">
              <a:off x="6605270" y="4342928"/>
              <a:ext cx="457200" cy="188607"/>
            </a:xfrm>
            <a:prstGeom prst="line">
              <a:avLst/>
            </a:prstGeom>
            <a:noFill/>
            <a:ln w="25400">
              <a:solidFill>
                <a:srgbClr val="FFC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1" name="Line 12"/>
            <p:cNvSpPr>
              <a:spLocks noChangeShapeType="1"/>
            </p:cNvSpPr>
            <p:nvPr/>
          </p:nvSpPr>
          <p:spPr bwMode="auto">
            <a:xfrm>
              <a:off x="7067550" y="4339118"/>
              <a:ext cx="544830" cy="172096"/>
            </a:xfrm>
            <a:prstGeom prst="line">
              <a:avLst/>
            </a:prstGeom>
            <a:noFill/>
            <a:ln w="25400">
              <a:solidFill>
                <a:srgbClr val="FFC00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3332" name="Arc 13"/>
            <p:cNvSpPr>
              <a:spLocks/>
            </p:cNvSpPr>
            <p:nvPr/>
          </p:nvSpPr>
          <p:spPr bwMode="auto">
            <a:xfrm rot="8256901">
              <a:off x="6949841" y="4278810"/>
              <a:ext cx="273896" cy="24660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1"/>
              </a:solidFill>
              <a:round/>
              <a:headEnd type="triangle"/>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33" name="Text Box 14"/>
            <p:cNvSpPr txBox="1">
              <a:spLocks noChangeArrowheads="1"/>
            </p:cNvSpPr>
            <p:nvPr/>
          </p:nvSpPr>
          <p:spPr bwMode="auto">
            <a:xfrm>
              <a:off x="7067549" y="5311364"/>
              <a:ext cx="541955" cy="45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latin typeface="Times New Roman" pitchFamily="18" charset="0"/>
                  <a:cs typeface="Times New Roman" pitchFamily="18" charset="0"/>
                  <a:sym typeface="Symbol" pitchFamily="18" charset="2"/>
                </a:rPr>
                <a:t>()</a:t>
              </a:r>
              <a:endParaRPr lang="en-US" dirty="0">
                <a:latin typeface="Times New Roman" pitchFamily="18" charset="0"/>
                <a:cs typeface="Times New Roman" pitchFamily="18" charset="0"/>
              </a:endParaRPr>
            </a:p>
          </p:txBody>
        </p:sp>
        <p:sp>
          <p:nvSpPr>
            <p:cNvPr id="13334" name="Text Box 15"/>
            <p:cNvSpPr txBox="1">
              <a:spLocks noChangeArrowheads="1"/>
            </p:cNvSpPr>
            <p:nvPr/>
          </p:nvSpPr>
          <p:spPr bwMode="auto">
            <a:xfrm>
              <a:off x="6896257" y="4407702"/>
              <a:ext cx="335915" cy="42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sym typeface="Symbol" pitchFamily="18" charset="2"/>
                </a:rPr>
                <a:t></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13335" name="Text Box 16"/>
            <p:cNvSpPr txBox="1">
              <a:spLocks noChangeArrowheads="1"/>
            </p:cNvSpPr>
            <p:nvPr/>
          </p:nvSpPr>
          <p:spPr bwMode="auto">
            <a:xfrm>
              <a:off x="6730946" y="4048218"/>
              <a:ext cx="457200" cy="31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O</a:t>
              </a:r>
            </a:p>
          </p:txBody>
        </p:sp>
        <p:sp>
          <p:nvSpPr>
            <p:cNvPr id="13336" name="Text Box 17"/>
            <p:cNvSpPr txBox="1">
              <a:spLocks noChangeArrowheads="1"/>
            </p:cNvSpPr>
            <p:nvPr/>
          </p:nvSpPr>
          <p:spPr bwMode="auto">
            <a:xfrm>
              <a:off x="7472994" y="4387486"/>
              <a:ext cx="484658" cy="40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solidFill>
                    <a:srgbClr val="FF0000"/>
                  </a:solidFill>
                  <a:latin typeface="Times New Roman" pitchFamily="18" charset="0"/>
                  <a:cs typeface="Times New Roman" pitchFamily="18" charset="0"/>
                </a:rPr>
                <a:t>m</a:t>
              </a:r>
              <a:r>
                <a:rPr lang="en-US" sz="2000" b="1" baseline="-25000" dirty="0">
                  <a:solidFill>
                    <a:srgbClr val="FF0000"/>
                  </a:solidFill>
                  <a:latin typeface="Times New Roman" pitchFamily="18" charset="0"/>
                  <a:cs typeface="Times New Roman" pitchFamily="18" charset="0"/>
                </a:rPr>
                <a:t>i</a:t>
              </a:r>
              <a:endParaRPr lang="en-US" b="1" dirty="0">
                <a:latin typeface="Times New Roman" pitchFamily="18" charset="0"/>
                <a:cs typeface="Times New Roman" pitchFamily="18" charset="0"/>
              </a:endParaRPr>
            </a:p>
          </p:txBody>
        </p:sp>
        <p:sp>
          <p:nvSpPr>
            <p:cNvPr id="13338" name="Freeform 19"/>
            <p:cNvSpPr>
              <a:spLocks noEditPoints="1"/>
            </p:cNvSpPr>
            <p:nvPr/>
          </p:nvSpPr>
          <p:spPr bwMode="auto">
            <a:xfrm>
              <a:off x="6905625" y="2398459"/>
              <a:ext cx="386080" cy="169556"/>
            </a:xfrm>
            <a:custGeom>
              <a:avLst/>
              <a:gdLst>
                <a:gd name="T0" fmla="*/ 0 w 2536"/>
                <a:gd name="T1" fmla="*/ 0 h 1267"/>
                <a:gd name="T2" fmla="*/ 0 w 2536"/>
                <a:gd name="T3" fmla="*/ 0 h 1267"/>
                <a:gd name="T4" fmla="*/ 0 w 2536"/>
                <a:gd name="T5" fmla="*/ 0 h 1267"/>
                <a:gd name="T6" fmla="*/ 0 w 2536"/>
                <a:gd name="T7" fmla="*/ 0 h 1267"/>
                <a:gd name="T8" fmla="*/ 0 w 2536"/>
                <a:gd name="T9" fmla="*/ 0 h 1267"/>
                <a:gd name="T10" fmla="*/ 0 w 2536"/>
                <a:gd name="T11" fmla="*/ 0 h 1267"/>
                <a:gd name="T12" fmla="*/ 0 w 2536"/>
                <a:gd name="T13" fmla="*/ 0 h 1267"/>
                <a:gd name="T14" fmla="*/ 0 w 2536"/>
                <a:gd name="T15" fmla="*/ 0 h 1267"/>
                <a:gd name="T16" fmla="*/ 0 w 2536"/>
                <a:gd name="T17" fmla="*/ 0 h 1267"/>
                <a:gd name="T18" fmla="*/ 0 w 2536"/>
                <a:gd name="T19" fmla="*/ 0 h 1267"/>
                <a:gd name="T20" fmla="*/ 0 w 2536"/>
                <a:gd name="T21" fmla="*/ 0 h 1267"/>
                <a:gd name="T22" fmla="*/ 0 w 2536"/>
                <a:gd name="T23" fmla="*/ 0 h 1267"/>
                <a:gd name="T24" fmla="*/ 0 w 2536"/>
                <a:gd name="T25" fmla="*/ 0 h 1267"/>
                <a:gd name="T26" fmla="*/ 0 w 2536"/>
                <a:gd name="T27" fmla="*/ 0 h 1267"/>
                <a:gd name="T28" fmla="*/ 0 w 2536"/>
                <a:gd name="T29" fmla="*/ 0 h 1267"/>
                <a:gd name="T30" fmla="*/ 0 w 2536"/>
                <a:gd name="T31" fmla="*/ 0 h 1267"/>
                <a:gd name="T32" fmla="*/ 0 w 2536"/>
                <a:gd name="T33" fmla="*/ 0 h 1267"/>
                <a:gd name="T34" fmla="*/ 0 w 2536"/>
                <a:gd name="T35" fmla="*/ 0 h 1267"/>
                <a:gd name="T36" fmla="*/ 0 w 2536"/>
                <a:gd name="T37" fmla="*/ 0 h 1267"/>
                <a:gd name="T38" fmla="*/ 0 w 2536"/>
                <a:gd name="T39" fmla="*/ 0 h 1267"/>
                <a:gd name="T40" fmla="*/ 0 w 2536"/>
                <a:gd name="T41" fmla="*/ 0 h 1267"/>
                <a:gd name="T42" fmla="*/ 0 w 2536"/>
                <a:gd name="T43" fmla="*/ 0 h 1267"/>
                <a:gd name="T44" fmla="*/ 0 w 2536"/>
                <a:gd name="T45" fmla="*/ 0 h 1267"/>
                <a:gd name="T46" fmla="*/ 0 w 2536"/>
                <a:gd name="T47" fmla="*/ 0 h 1267"/>
                <a:gd name="T48" fmla="*/ 0 w 2536"/>
                <a:gd name="T49" fmla="*/ 0 h 1267"/>
                <a:gd name="T50" fmla="*/ 0 w 2536"/>
                <a:gd name="T51" fmla="*/ 0 h 1267"/>
                <a:gd name="T52" fmla="*/ 0 w 2536"/>
                <a:gd name="T53" fmla="*/ 0 h 1267"/>
                <a:gd name="T54" fmla="*/ 0 w 2536"/>
                <a:gd name="T55" fmla="*/ 0 h 1267"/>
                <a:gd name="T56" fmla="*/ 0 w 2536"/>
                <a:gd name="T57" fmla="*/ 0 h 1267"/>
                <a:gd name="T58" fmla="*/ 0 w 2536"/>
                <a:gd name="T59" fmla="*/ 0 h 1267"/>
                <a:gd name="T60" fmla="*/ 0 w 2536"/>
                <a:gd name="T61" fmla="*/ 0 h 1267"/>
                <a:gd name="T62" fmla="*/ 0 w 2536"/>
                <a:gd name="T63" fmla="*/ 0 h 1267"/>
                <a:gd name="T64" fmla="*/ 0 w 2536"/>
                <a:gd name="T65" fmla="*/ 0 h 1267"/>
                <a:gd name="T66" fmla="*/ 0 w 2536"/>
                <a:gd name="T67" fmla="*/ 0 h 1267"/>
                <a:gd name="T68" fmla="*/ 0 w 2536"/>
                <a:gd name="T69" fmla="*/ 0 h 1267"/>
                <a:gd name="T70" fmla="*/ 0 w 2536"/>
                <a:gd name="T71" fmla="*/ 0 h 1267"/>
                <a:gd name="T72" fmla="*/ 0 w 2536"/>
                <a:gd name="T73" fmla="*/ 0 h 1267"/>
                <a:gd name="T74" fmla="*/ 0 w 2536"/>
                <a:gd name="T75" fmla="*/ 0 h 1267"/>
                <a:gd name="T76" fmla="*/ 0 w 2536"/>
                <a:gd name="T77" fmla="*/ 0 h 1267"/>
                <a:gd name="T78" fmla="*/ 0 w 2536"/>
                <a:gd name="T79" fmla="*/ 0 h 12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36"/>
                <a:gd name="T121" fmla="*/ 0 h 1267"/>
                <a:gd name="T122" fmla="*/ 2536 w 2536"/>
                <a:gd name="T123" fmla="*/ 1267 h 126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36" h="1267">
                  <a:moveTo>
                    <a:pt x="130" y="351"/>
                  </a:moveTo>
                  <a:lnTo>
                    <a:pt x="107" y="452"/>
                  </a:lnTo>
                  <a:lnTo>
                    <a:pt x="108" y="444"/>
                  </a:lnTo>
                  <a:lnTo>
                    <a:pt x="100" y="544"/>
                  </a:lnTo>
                  <a:lnTo>
                    <a:pt x="100" y="536"/>
                  </a:lnTo>
                  <a:lnTo>
                    <a:pt x="108" y="633"/>
                  </a:lnTo>
                  <a:lnTo>
                    <a:pt x="107" y="626"/>
                  </a:lnTo>
                  <a:lnTo>
                    <a:pt x="130" y="720"/>
                  </a:lnTo>
                  <a:lnTo>
                    <a:pt x="128" y="712"/>
                  </a:lnTo>
                  <a:lnTo>
                    <a:pt x="161" y="790"/>
                  </a:lnTo>
                  <a:lnTo>
                    <a:pt x="157" y="783"/>
                  </a:lnTo>
                  <a:lnTo>
                    <a:pt x="201" y="855"/>
                  </a:lnTo>
                  <a:lnTo>
                    <a:pt x="251" y="916"/>
                  </a:lnTo>
                  <a:lnTo>
                    <a:pt x="310" y="970"/>
                  </a:lnTo>
                  <a:lnTo>
                    <a:pt x="377" y="1018"/>
                  </a:lnTo>
                  <a:lnTo>
                    <a:pt x="451" y="1060"/>
                  </a:lnTo>
                  <a:lnTo>
                    <a:pt x="533" y="1096"/>
                  </a:lnTo>
                  <a:lnTo>
                    <a:pt x="620" y="1124"/>
                  </a:lnTo>
                  <a:lnTo>
                    <a:pt x="714" y="1146"/>
                  </a:lnTo>
                  <a:lnTo>
                    <a:pt x="813" y="1160"/>
                  </a:lnTo>
                  <a:lnTo>
                    <a:pt x="917" y="1168"/>
                  </a:lnTo>
                  <a:lnTo>
                    <a:pt x="1023" y="1165"/>
                  </a:lnTo>
                  <a:lnTo>
                    <a:pt x="1134" y="1157"/>
                  </a:lnTo>
                  <a:lnTo>
                    <a:pt x="1245" y="1139"/>
                  </a:lnTo>
                  <a:lnTo>
                    <a:pt x="1358" y="1113"/>
                  </a:lnTo>
                  <a:lnTo>
                    <a:pt x="1473" y="1078"/>
                  </a:lnTo>
                  <a:lnTo>
                    <a:pt x="1580" y="1037"/>
                  </a:lnTo>
                  <a:lnTo>
                    <a:pt x="1681" y="990"/>
                  </a:lnTo>
                  <a:lnTo>
                    <a:pt x="1777" y="938"/>
                  </a:lnTo>
                  <a:lnTo>
                    <a:pt x="1867" y="880"/>
                  </a:lnTo>
                  <a:lnTo>
                    <a:pt x="1949" y="819"/>
                  </a:lnTo>
                  <a:lnTo>
                    <a:pt x="2025" y="754"/>
                  </a:lnTo>
                  <a:lnTo>
                    <a:pt x="2093" y="684"/>
                  </a:lnTo>
                  <a:lnTo>
                    <a:pt x="2155" y="613"/>
                  </a:lnTo>
                  <a:lnTo>
                    <a:pt x="2207" y="539"/>
                  </a:lnTo>
                  <a:lnTo>
                    <a:pt x="2199" y="555"/>
                  </a:lnTo>
                  <a:lnTo>
                    <a:pt x="2249" y="380"/>
                  </a:lnTo>
                  <a:cubicBezTo>
                    <a:pt x="2256" y="354"/>
                    <a:pt x="2284" y="338"/>
                    <a:pt x="2311" y="346"/>
                  </a:cubicBezTo>
                  <a:cubicBezTo>
                    <a:pt x="2337" y="353"/>
                    <a:pt x="2353" y="381"/>
                    <a:pt x="2345" y="408"/>
                  </a:cubicBezTo>
                  <a:lnTo>
                    <a:pt x="2296" y="582"/>
                  </a:lnTo>
                  <a:cubicBezTo>
                    <a:pt x="2294" y="588"/>
                    <a:pt x="2291" y="593"/>
                    <a:pt x="2288" y="598"/>
                  </a:cubicBezTo>
                  <a:lnTo>
                    <a:pt x="2230" y="678"/>
                  </a:lnTo>
                  <a:lnTo>
                    <a:pt x="2164" y="755"/>
                  </a:lnTo>
                  <a:lnTo>
                    <a:pt x="2090" y="829"/>
                  </a:lnTo>
                  <a:lnTo>
                    <a:pt x="2008" y="900"/>
                  </a:lnTo>
                  <a:lnTo>
                    <a:pt x="1920" y="965"/>
                  </a:lnTo>
                  <a:lnTo>
                    <a:pt x="1824" y="1025"/>
                  </a:lnTo>
                  <a:lnTo>
                    <a:pt x="1722" y="1081"/>
                  </a:lnTo>
                  <a:lnTo>
                    <a:pt x="1615" y="1130"/>
                  </a:lnTo>
                  <a:lnTo>
                    <a:pt x="1502" y="1173"/>
                  </a:lnTo>
                  <a:lnTo>
                    <a:pt x="1381" y="1210"/>
                  </a:lnTo>
                  <a:lnTo>
                    <a:pt x="1260" y="1238"/>
                  </a:lnTo>
                  <a:lnTo>
                    <a:pt x="1141" y="1256"/>
                  </a:lnTo>
                  <a:lnTo>
                    <a:pt x="1024" y="1265"/>
                  </a:lnTo>
                  <a:lnTo>
                    <a:pt x="910" y="1267"/>
                  </a:lnTo>
                  <a:lnTo>
                    <a:pt x="798" y="1259"/>
                  </a:lnTo>
                  <a:lnTo>
                    <a:pt x="691" y="1243"/>
                  </a:lnTo>
                  <a:lnTo>
                    <a:pt x="589" y="1219"/>
                  </a:lnTo>
                  <a:lnTo>
                    <a:pt x="492" y="1187"/>
                  </a:lnTo>
                  <a:lnTo>
                    <a:pt x="402" y="1147"/>
                  </a:lnTo>
                  <a:lnTo>
                    <a:pt x="318" y="1099"/>
                  </a:lnTo>
                  <a:lnTo>
                    <a:pt x="241" y="1043"/>
                  </a:lnTo>
                  <a:lnTo>
                    <a:pt x="174" y="979"/>
                  </a:lnTo>
                  <a:lnTo>
                    <a:pt x="116" y="908"/>
                  </a:lnTo>
                  <a:lnTo>
                    <a:pt x="72" y="836"/>
                  </a:lnTo>
                  <a:cubicBezTo>
                    <a:pt x="71" y="833"/>
                    <a:pt x="69" y="831"/>
                    <a:pt x="68" y="829"/>
                  </a:cubicBezTo>
                  <a:lnTo>
                    <a:pt x="35" y="751"/>
                  </a:lnTo>
                  <a:cubicBezTo>
                    <a:pt x="34" y="748"/>
                    <a:pt x="34" y="746"/>
                    <a:pt x="33" y="743"/>
                  </a:cubicBezTo>
                  <a:lnTo>
                    <a:pt x="10" y="649"/>
                  </a:lnTo>
                  <a:cubicBezTo>
                    <a:pt x="9" y="647"/>
                    <a:pt x="9" y="644"/>
                    <a:pt x="9" y="642"/>
                  </a:cubicBezTo>
                  <a:lnTo>
                    <a:pt x="1" y="545"/>
                  </a:lnTo>
                  <a:cubicBezTo>
                    <a:pt x="0" y="542"/>
                    <a:pt x="0" y="539"/>
                    <a:pt x="1" y="536"/>
                  </a:cubicBezTo>
                  <a:lnTo>
                    <a:pt x="9" y="436"/>
                  </a:lnTo>
                  <a:cubicBezTo>
                    <a:pt x="9" y="434"/>
                    <a:pt x="9" y="432"/>
                    <a:pt x="10" y="429"/>
                  </a:cubicBezTo>
                  <a:lnTo>
                    <a:pt x="33" y="328"/>
                  </a:lnTo>
                  <a:cubicBezTo>
                    <a:pt x="39" y="301"/>
                    <a:pt x="66" y="285"/>
                    <a:pt x="93" y="291"/>
                  </a:cubicBezTo>
                  <a:cubicBezTo>
                    <a:pt x="119" y="297"/>
                    <a:pt x="136" y="324"/>
                    <a:pt x="130" y="351"/>
                  </a:cubicBezTo>
                  <a:close/>
                  <a:moveTo>
                    <a:pt x="2011" y="478"/>
                  </a:moveTo>
                  <a:lnTo>
                    <a:pt x="2368" y="0"/>
                  </a:lnTo>
                  <a:lnTo>
                    <a:pt x="2536" y="573"/>
                  </a:lnTo>
                  <a:lnTo>
                    <a:pt x="2011" y="478"/>
                  </a:lnTo>
                  <a:close/>
                </a:path>
              </a:pathLst>
            </a:custGeom>
            <a:solidFill>
              <a:srgbClr val="FF0000"/>
            </a:solidFill>
            <a:ln w="25400">
              <a:solidFill>
                <a:srgbClr val="FF0000"/>
              </a:solidFill>
              <a:bevel/>
              <a:headEnd/>
              <a:tailEnd/>
            </a:ln>
          </p:spPr>
          <p:txBody>
            <a:bodyPr/>
            <a:lstStyle/>
            <a:p>
              <a:endParaRPr lang="en-US"/>
            </a:p>
          </p:txBody>
        </p:sp>
        <p:sp>
          <p:nvSpPr>
            <p:cNvPr id="13324" name="Line 23"/>
            <p:cNvSpPr>
              <a:spLocks noChangeShapeType="1"/>
            </p:cNvSpPr>
            <p:nvPr/>
          </p:nvSpPr>
          <p:spPr bwMode="auto">
            <a:xfrm flipV="1">
              <a:off x="7609505" y="3977932"/>
              <a:ext cx="696295" cy="536350"/>
            </a:xfrm>
            <a:prstGeom prst="line">
              <a:avLst/>
            </a:prstGeom>
            <a:noFill/>
            <a:ln w="25400">
              <a:solidFill>
                <a:srgbClr val="FFC00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graphicFrame>
          <p:nvGraphicFramePr>
            <p:cNvPr id="28" name="Object 5"/>
            <p:cNvGraphicFramePr>
              <a:graphicFrameLocks/>
            </p:cNvGraphicFramePr>
            <p:nvPr>
              <p:extLst>
                <p:ext uri="{D42A27DB-BD31-4B8C-83A1-F6EECF244321}">
                  <p14:modId xmlns:p14="http://schemas.microsoft.com/office/powerpoint/2010/main" val="3953564881"/>
                </p:ext>
              </p:extLst>
            </p:nvPr>
          </p:nvGraphicFramePr>
          <p:xfrm>
            <a:off x="7281213" y="2301609"/>
            <a:ext cx="372111" cy="396103"/>
          </p:xfrm>
          <a:graphic>
            <a:graphicData uri="http://schemas.openxmlformats.org/presentationml/2006/ole">
              <mc:AlternateContent xmlns:mc="http://schemas.openxmlformats.org/markup-compatibility/2006">
                <mc:Choice xmlns:v="urn:schemas-microsoft-com:vml" Requires="v">
                  <p:oleObj name="Equation" r:id="rId3" imgW="152280" imgH="177480" progId="Equation.3">
                    <p:embed/>
                  </p:oleObj>
                </mc:Choice>
                <mc:Fallback>
                  <p:oleObj name="Equation" r:id="rId3" imgW="152280" imgH="177480" progId="Equation.3">
                    <p:embed/>
                    <p:pic>
                      <p:nvPicPr>
                        <p:cNvPr id="0" name=""/>
                        <p:cNvPicPr>
                          <a:picLocks noChangeArrowheads="1"/>
                        </p:cNvPicPr>
                        <p:nvPr/>
                      </p:nvPicPr>
                      <p:blipFill>
                        <a:blip r:embed="rId4"/>
                        <a:srcRect/>
                        <a:stretch>
                          <a:fillRect/>
                        </a:stretch>
                      </p:blipFill>
                      <p:spPr bwMode="auto">
                        <a:xfrm>
                          <a:off x="7281213" y="2301609"/>
                          <a:ext cx="372111" cy="396103"/>
                        </a:xfrm>
                        <a:prstGeom prst="rect">
                          <a:avLst/>
                        </a:prstGeom>
                        <a:noFill/>
                        <a:ln>
                          <a:noFill/>
                        </a:ln>
                      </p:spPr>
                    </p:pic>
                  </p:oleObj>
                </mc:Fallback>
              </mc:AlternateContent>
            </a:graphicData>
          </a:graphic>
        </p:graphicFrame>
        <p:graphicFrame>
          <p:nvGraphicFramePr>
            <p:cNvPr id="4" name="Object 3"/>
            <p:cNvGraphicFramePr>
              <a:graphicFrameLocks/>
            </p:cNvGraphicFramePr>
            <p:nvPr>
              <p:extLst>
                <p:ext uri="{D42A27DB-BD31-4B8C-83A1-F6EECF244321}">
                  <p14:modId xmlns:p14="http://schemas.microsoft.com/office/powerpoint/2010/main" val="1603039720"/>
                </p:ext>
              </p:extLst>
            </p:nvPr>
          </p:nvGraphicFramePr>
          <p:xfrm>
            <a:off x="7245350" y="4048218"/>
            <a:ext cx="354330" cy="440664"/>
          </p:xfrm>
          <a:graphic>
            <a:graphicData uri="http://schemas.openxmlformats.org/presentationml/2006/ole">
              <mc:AlternateContent xmlns:mc="http://schemas.openxmlformats.org/markup-compatibility/2006">
                <mc:Choice xmlns:v="urn:schemas-microsoft-com:vml" Requires="v">
                  <p:oleObj name="Equation" r:id="rId5" imgW="203040" imgH="241200" progId="Equation.3">
                    <p:embed/>
                  </p:oleObj>
                </mc:Choice>
                <mc:Fallback>
                  <p:oleObj name="Equation" r:id="rId5" imgW="203040" imgH="241200" progId="Equation.3">
                    <p:embed/>
                    <p:pic>
                      <p:nvPicPr>
                        <p:cNvPr id="0" name=""/>
                        <p:cNvPicPr>
                          <a:picLocks noChangeArrowheads="1"/>
                        </p:cNvPicPr>
                        <p:nvPr/>
                      </p:nvPicPr>
                      <p:blipFill>
                        <a:blip r:embed="rId6"/>
                        <a:srcRect/>
                        <a:stretch>
                          <a:fillRect/>
                        </a:stretch>
                      </p:blipFill>
                      <p:spPr bwMode="auto">
                        <a:xfrm>
                          <a:off x="7245350" y="4048218"/>
                          <a:ext cx="354330" cy="440664"/>
                        </a:xfrm>
                        <a:prstGeom prst="rect">
                          <a:avLst/>
                        </a:prstGeom>
                        <a:noFill/>
                        <a:ln>
                          <a:noFill/>
                        </a:ln>
                      </p:spPr>
                    </p:pic>
                  </p:oleObj>
                </mc:Fallback>
              </mc:AlternateContent>
            </a:graphicData>
          </a:graphic>
        </p:graphicFrame>
        <p:graphicFrame>
          <p:nvGraphicFramePr>
            <p:cNvPr id="7" name="Object 6"/>
            <p:cNvGraphicFramePr>
              <a:graphicFrameLocks/>
            </p:cNvGraphicFramePr>
            <p:nvPr>
              <p:extLst>
                <p:ext uri="{D42A27DB-BD31-4B8C-83A1-F6EECF244321}">
                  <p14:modId xmlns:p14="http://schemas.microsoft.com/office/powerpoint/2010/main" val="3654834343"/>
                </p:ext>
              </p:extLst>
            </p:nvPr>
          </p:nvGraphicFramePr>
          <p:xfrm>
            <a:off x="8087432" y="4056601"/>
            <a:ext cx="401637" cy="481013"/>
          </p:xfrm>
          <a:graphic>
            <a:graphicData uri="http://schemas.openxmlformats.org/presentationml/2006/ole">
              <mc:AlternateContent xmlns:mc="http://schemas.openxmlformats.org/markup-compatibility/2006">
                <mc:Choice xmlns:v="urn:schemas-microsoft-com:vml" Requires="v">
                  <p:oleObj name="Equation" r:id="rId7" imgW="164880" imgH="215640" progId="Equation.3">
                    <p:embed/>
                  </p:oleObj>
                </mc:Choice>
                <mc:Fallback>
                  <p:oleObj name="Equation" r:id="rId7" imgW="164880" imgH="215640" progId="Equation.3">
                    <p:embed/>
                    <p:pic>
                      <p:nvPicPr>
                        <p:cNvPr id="0" name=""/>
                        <p:cNvPicPr>
                          <a:picLocks noChangeArrowheads="1"/>
                        </p:cNvPicPr>
                        <p:nvPr/>
                      </p:nvPicPr>
                      <p:blipFill>
                        <a:blip r:embed="rId8"/>
                        <a:srcRect/>
                        <a:stretch>
                          <a:fillRect/>
                        </a:stretch>
                      </p:blipFill>
                      <p:spPr bwMode="auto">
                        <a:xfrm>
                          <a:off x="8087432" y="4056601"/>
                          <a:ext cx="401637"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3370" name="Picture 58" descr="E:\GIANG DAY\Vat ly dai cuong (Co nhiet)\POW-CONHIET\Chuong 4 - Co hoc vat ran\Rotating_earth_larg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4853" y="4125366"/>
            <a:ext cx="2338127" cy="23381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p:cNvGraphicFramePr>
            <a:graphicFrameLocks/>
          </p:cNvGraphicFramePr>
          <p:nvPr>
            <p:extLst>
              <p:ext uri="{D42A27DB-BD31-4B8C-83A1-F6EECF244321}">
                <p14:modId xmlns:p14="http://schemas.microsoft.com/office/powerpoint/2010/main" val="3925702006"/>
              </p:ext>
            </p:extLst>
          </p:nvPr>
        </p:nvGraphicFramePr>
        <p:xfrm>
          <a:off x="2895600" y="3153385"/>
          <a:ext cx="3352800" cy="656615"/>
        </p:xfrm>
        <a:graphic>
          <a:graphicData uri="http://schemas.openxmlformats.org/presentationml/2006/ole">
            <mc:AlternateContent xmlns:mc="http://schemas.openxmlformats.org/markup-compatibility/2006">
              <mc:Choice xmlns:v="urn:schemas-microsoft-com:vml" Requires="v">
                <p:oleObj name="Equation" r:id="rId10" imgW="1257120" imgH="228600" progId="Equation.3">
                  <p:embed/>
                </p:oleObj>
              </mc:Choice>
              <mc:Fallback>
                <p:oleObj name="Equation" r:id="rId10" imgW="1257120" imgH="228600" progId="Equation.3">
                  <p:embed/>
                  <p:pic>
                    <p:nvPicPr>
                      <p:cNvPr id="0" name=""/>
                      <p:cNvPicPr>
                        <a:picLocks noChangeArrowheads="1"/>
                      </p:cNvPicPr>
                      <p:nvPr/>
                    </p:nvPicPr>
                    <p:blipFill>
                      <a:blip r:embed="rId11"/>
                      <a:srcRect/>
                      <a:stretch>
                        <a:fillRect/>
                      </a:stretch>
                    </p:blipFill>
                    <p:spPr bwMode="auto">
                      <a:xfrm>
                        <a:off x="2895600" y="3153385"/>
                        <a:ext cx="3352800" cy="656615"/>
                      </a:xfrm>
                      <a:prstGeom prst="rect">
                        <a:avLst/>
                      </a:prstGeom>
                      <a:noFill/>
                      <a:ln>
                        <a:noFill/>
                      </a:ln>
                    </p:spPr>
                  </p:pic>
                </p:oleObj>
              </mc:Fallback>
            </mc:AlternateContent>
          </a:graphicData>
        </a:graphic>
      </p:graphicFrame>
      <p:graphicFrame>
        <p:nvGraphicFramePr>
          <p:cNvPr id="2" name="Object 1"/>
          <p:cNvGraphicFramePr>
            <a:graphicFrameLocks/>
          </p:cNvGraphicFramePr>
          <p:nvPr>
            <p:extLst>
              <p:ext uri="{D42A27DB-BD31-4B8C-83A1-F6EECF244321}">
                <p14:modId xmlns:p14="http://schemas.microsoft.com/office/powerpoint/2010/main" val="1123708610"/>
              </p:ext>
            </p:extLst>
          </p:nvPr>
        </p:nvGraphicFramePr>
        <p:xfrm>
          <a:off x="2749550" y="4768575"/>
          <a:ext cx="3622675" cy="657225"/>
        </p:xfrm>
        <a:graphic>
          <a:graphicData uri="http://schemas.openxmlformats.org/presentationml/2006/ole">
            <mc:AlternateContent xmlns:mc="http://schemas.openxmlformats.org/markup-compatibility/2006">
              <mc:Choice xmlns:v="urn:schemas-microsoft-com:vml" Requires="v">
                <p:oleObj name="Equation" r:id="rId12" imgW="1358640" imgH="228600" progId="Equation.3">
                  <p:embed/>
                </p:oleObj>
              </mc:Choice>
              <mc:Fallback>
                <p:oleObj name="Equation" r:id="rId12" imgW="1358640" imgH="228600" progId="Equation.3">
                  <p:embed/>
                  <p:pic>
                    <p:nvPicPr>
                      <p:cNvPr id="0" name=""/>
                      <p:cNvPicPr>
                        <a:picLocks noChangeArrowheads="1"/>
                      </p:cNvPicPr>
                      <p:nvPr/>
                    </p:nvPicPr>
                    <p:blipFill>
                      <a:blip r:embed="rId13"/>
                      <a:srcRect/>
                      <a:stretch>
                        <a:fillRect/>
                      </a:stretch>
                    </p:blipFill>
                    <p:spPr bwMode="auto">
                      <a:xfrm>
                        <a:off x="2749550" y="4768575"/>
                        <a:ext cx="36226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p:cNvGraphicFramePr>
          <p:nvPr>
            <p:extLst>
              <p:ext uri="{D42A27DB-BD31-4B8C-83A1-F6EECF244321}">
                <p14:modId xmlns:p14="http://schemas.microsoft.com/office/powerpoint/2010/main" val="539724913"/>
              </p:ext>
            </p:extLst>
          </p:nvPr>
        </p:nvGraphicFramePr>
        <p:xfrm>
          <a:off x="2767013" y="5578475"/>
          <a:ext cx="3587750" cy="730250"/>
        </p:xfrm>
        <a:graphic>
          <a:graphicData uri="http://schemas.openxmlformats.org/presentationml/2006/ole">
            <mc:AlternateContent xmlns:mc="http://schemas.openxmlformats.org/markup-compatibility/2006">
              <mc:Choice xmlns:v="urn:schemas-microsoft-com:vml" Requires="v">
                <p:oleObj name="Equation" r:id="rId14" imgW="1346040" imgH="253800" progId="Equation.3">
                  <p:embed/>
                </p:oleObj>
              </mc:Choice>
              <mc:Fallback>
                <p:oleObj name="Equation" r:id="rId14" imgW="1346040" imgH="253800" progId="Equation.3">
                  <p:embed/>
                  <p:pic>
                    <p:nvPicPr>
                      <p:cNvPr id="0" name=""/>
                      <p:cNvPicPr>
                        <a:picLocks noChangeArrowheads="1"/>
                      </p:cNvPicPr>
                      <p:nvPr/>
                    </p:nvPicPr>
                    <p:blipFill>
                      <a:blip r:embed="rId15"/>
                      <a:srcRect/>
                      <a:stretch>
                        <a:fillRect/>
                      </a:stretch>
                    </p:blipFill>
                    <p:spPr bwMode="auto">
                      <a:xfrm>
                        <a:off x="2767013" y="5578475"/>
                        <a:ext cx="35877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28"/>
          <p:cNvSpPr/>
          <p:nvPr/>
        </p:nvSpPr>
        <p:spPr>
          <a:xfrm>
            <a:off x="2133600" y="3954375"/>
            <a:ext cx="4695155" cy="75675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marL="457200" indent="-457200" algn="ctr">
              <a:buFont typeface="Wingdings" pitchFamily="2" charset="2"/>
              <a:buChar char="v"/>
              <a:defRPr/>
            </a:pP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Với trục quay cố định</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endParaRPr>
          </a:p>
        </p:txBody>
      </p:sp>
    </p:spTree>
    <p:extLst>
      <p:ext uri="{BB962C8B-B14F-4D97-AF65-F5344CB8AC3E}">
        <p14:creationId xmlns:p14="http://schemas.microsoft.com/office/powerpoint/2010/main" val="1976747819"/>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1000"/>
                                        <p:tgtEl>
                                          <p:spTgt spid="2"/>
                                        </p:tgtEl>
                                      </p:cBhvr>
                                    </p:animEffect>
                                  </p:childTnLst>
                                </p:cTn>
                              </p:par>
                            </p:childTnLst>
                          </p:cTn>
                        </p:par>
                        <p:par>
                          <p:cTn id="17" fill="hold">
                            <p:stCondLst>
                              <p:cond delay="1500"/>
                            </p:stCondLst>
                            <p:childTnLst>
                              <p:par>
                                <p:cTn id="18" presetID="53" presetClass="entr" presetSubtype="52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fltVal val="0.5"/>
                                          </p:val>
                                        </p:tav>
                                        <p:tav tm="100000">
                                          <p:val>
                                            <p:strVal val="#ppt_x"/>
                                          </p:val>
                                        </p:tav>
                                      </p:tavLst>
                                    </p:anim>
                                    <p:anim calcmode="lin" valueType="num">
                                      <p:cBhvr>
                                        <p:cTn id="24" dur="10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9144000" cy="40322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b="1">
                <a:solidFill>
                  <a:srgbClr val="00B050"/>
                </a:solidFill>
                <a:latin typeface="Times New Roman" pitchFamily="18" charset="0"/>
                <a:cs typeface="Times New Roman" pitchFamily="18" charset="0"/>
              </a:rPr>
              <a:t>CÁC DẠNG CHUYỂN ĐỘNG CỦA VẬT RẮN</a:t>
            </a:r>
            <a:endParaRPr lang="en-US" b="1">
              <a:solidFill>
                <a:srgbClr val="00B050"/>
              </a:solidFill>
              <a:latin typeface="Times New Roman" pitchFamily="18" charset="0"/>
              <a:cs typeface="Times New Roman" pitchFamily="18" charset="0"/>
            </a:endParaRPr>
          </a:p>
        </p:txBody>
      </p:sp>
      <p:sp>
        <p:nvSpPr>
          <p:cNvPr id="17" name="Rectangle 16"/>
          <p:cNvSpPr/>
          <p:nvPr/>
        </p:nvSpPr>
        <p:spPr>
          <a:xfrm>
            <a:off x="152400" y="3962400"/>
            <a:ext cx="8763000" cy="16764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indent="539750" algn="just">
              <a:buFont typeface="Wingdings" pitchFamily="2" charset="2"/>
              <a:buChar char="v"/>
              <a:defRPr/>
            </a:pP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Vậy: khi quay chất điểm nào càng xa trục thì vận tốc dài và gia tốc tiếp tuyến càng lớn, chất điểm nằm trên trục thì vận tốc dài và gia tốc tiếp tuyến bằng không.</a:t>
            </a:r>
          </a:p>
        </p:txBody>
      </p:sp>
      <p:sp>
        <p:nvSpPr>
          <p:cNvPr id="18" name="Rectangle 17"/>
          <p:cNvSpPr/>
          <p:nvPr/>
        </p:nvSpPr>
        <p:spPr>
          <a:xfrm>
            <a:off x="152400" y="1219200"/>
            <a:ext cx="6439045" cy="75675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indent="539750">
              <a:buFont typeface="Wingdings" pitchFamily="2" charset="2"/>
              <a:buChar char="v"/>
              <a:defRPr/>
            </a:pP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rPr>
              <a:t>Vận tốc dài và gia tốc tiếp tuyến</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a typeface="Tiffany"/>
              <a:cs typeface="Times New Roman" pitchFamily="18" charset="0"/>
            </a:endParaRPr>
          </a:p>
        </p:txBody>
      </p:sp>
      <p:graphicFrame>
        <p:nvGraphicFramePr>
          <p:cNvPr id="2" name="Object 1"/>
          <p:cNvGraphicFramePr>
            <a:graphicFrameLocks/>
          </p:cNvGraphicFramePr>
          <p:nvPr>
            <p:extLst>
              <p:ext uri="{D42A27DB-BD31-4B8C-83A1-F6EECF244321}">
                <p14:modId xmlns:p14="http://schemas.microsoft.com/office/powerpoint/2010/main" val="512435119"/>
              </p:ext>
            </p:extLst>
          </p:nvPr>
        </p:nvGraphicFramePr>
        <p:xfrm>
          <a:off x="3086100" y="2191350"/>
          <a:ext cx="2971800" cy="657225"/>
        </p:xfrm>
        <a:graphic>
          <a:graphicData uri="http://schemas.openxmlformats.org/presentationml/2006/ole">
            <mc:AlternateContent xmlns:mc="http://schemas.openxmlformats.org/markup-compatibility/2006">
              <mc:Choice xmlns:v="urn:schemas-microsoft-com:vml" Requires="v">
                <p:oleObj name="Equation" r:id="rId3" imgW="1028520" imgH="228600" progId="Equation.3">
                  <p:embed/>
                </p:oleObj>
              </mc:Choice>
              <mc:Fallback>
                <p:oleObj name="Equation" r:id="rId3" imgW="1028520" imgH="228600" progId="Equation.3">
                  <p:embed/>
                  <p:pic>
                    <p:nvPicPr>
                      <p:cNvPr id="0" name=""/>
                      <p:cNvPicPr>
                        <a:picLocks noChangeArrowheads="1"/>
                      </p:cNvPicPr>
                      <p:nvPr/>
                    </p:nvPicPr>
                    <p:blipFill>
                      <a:blip r:embed="rId4"/>
                      <a:srcRect/>
                      <a:stretch>
                        <a:fillRect/>
                      </a:stretch>
                    </p:blipFill>
                    <p:spPr bwMode="auto">
                      <a:xfrm>
                        <a:off x="3086100" y="2191350"/>
                        <a:ext cx="2971800" cy="657225"/>
                      </a:xfrm>
                      <a:prstGeom prst="rect">
                        <a:avLst/>
                      </a:prstGeom>
                      <a:noFill/>
                      <a:ln>
                        <a:noFill/>
                      </a:ln>
                    </p:spPr>
                  </p:pic>
                </p:oleObj>
              </mc:Fallback>
            </mc:AlternateContent>
          </a:graphicData>
        </a:graphic>
      </p:graphicFrame>
      <p:graphicFrame>
        <p:nvGraphicFramePr>
          <p:cNvPr id="4" name="Object 3"/>
          <p:cNvGraphicFramePr>
            <a:graphicFrameLocks/>
          </p:cNvGraphicFramePr>
          <p:nvPr>
            <p:extLst>
              <p:ext uri="{D42A27DB-BD31-4B8C-83A1-F6EECF244321}">
                <p14:modId xmlns:p14="http://schemas.microsoft.com/office/powerpoint/2010/main" val="3936499295"/>
              </p:ext>
            </p:extLst>
          </p:nvPr>
        </p:nvGraphicFramePr>
        <p:xfrm>
          <a:off x="2915923" y="2918466"/>
          <a:ext cx="3290888" cy="657225"/>
        </p:xfrm>
        <a:graphic>
          <a:graphicData uri="http://schemas.openxmlformats.org/presentationml/2006/ole">
            <mc:AlternateContent xmlns:mc="http://schemas.openxmlformats.org/markup-compatibility/2006">
              <mc:Choice xmlns:v="urn:schemas-microsoft-com:vml" Requires="v">
                <p:oleObj name="Equation" r:id="rId5" imgW="1066680" imgH="228600" progId="Equation.3">
                  <p:embed/>
                </p:oleObj>
              </mc:Choice>
              <mc:Fallback>
                <p:oleObj name="Equation" r:id="rId5" imgW="1066680" imgH="228600" progId="Equation.3">
                  <p:embed/>
                  <p:pic>
                    <p:nvPicPr>
                      <p:cNvPr id="0" name=""/>
                      <p:cNvPicPr>
                        <a:picLocks noChangeArrowheads="1"/>
                      </p:cNvPicPr>
                      <p:nvPr/>
                    </p:nvPicPr>
                    <p:blipFill>
                      <a:blip r:embed="rId6"/>
                      <a:srcRect/>
                      <a:stretch>
                        <a:fillRect/>
                      </a:stretch>
                    </p:blipFill>
                    <p:spPr bwMode="auto">
                      <a:xfrm>
                        <a:off x="2915923" y="2918466"/>
                        <a:ext cx="3290888" cy="6572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26653347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Line 19"/>
          <p:cNvSpPr>
            <a:spLocks noChangeShapeType="1"/>
          </p:cNvSpPr>
          <p:nvPr/>
        </p:nvSpPr>
        <p:spPr bwMode="auto">
          <a:xfrm>
            <a:off x="6400800" y="5181600"/>
            <a:ext cx="27432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9155" name="Picture 3" descr="C:\Users\NHULIEU\Desktop\New folder\powerpoint_072013_9.jpg"/>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94796" y="388937"/>
            <a:ext cx="4495800" cy="608012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4800" b="1" spc="50">
                <a:ln w="13500">
                  <a:solidFill>
                    <a:schemeClr val="accent1">
                      <a:shade val="2500"/>
                      <a:alpha val="6500"/>
                    </a:schemeClr>
                  </a:solidFill>
                  <a:prstDash val="solid"/>
                </a:ln>
                <a:solidFill>
                  <a:srgbClr val="FF0000">
                    <a:alpha val="95000"/>
                  </a:srgbClr>
                </a:solidFill>
                <a:effectLst>
                  <a:innerShdw blurRad="50900" dist="38500" dir="13500000">
                    <a:srgbClr val="000000">
                      <a:alpha val="60000"/>
                    </a:srgbClr>
                  </a:innerShdw>
                </a:effectLst>
                <a:latin typeface="Times New Roman" pitchFamily="18" charset="0"/>
                <a:cs typeface="Times New Roman" pitchFamily="18" charset="0"/>
              </a:rPr>
              <a:t>ĐỊNH LUẬT BIẾN THIÊN VÀ BẢO TOÀN MÔMEN ĐỘNG LƯỢNG</a:t>
            </a:r>
            <a:endParaRPr lang="en-US" sz="4800" b="1" spc="50">
              <a:ln w="13500">
                <a:solidFill>
                  <a:schemeClr val="accent1">
                    <a:shade val="2500"/>
                    <a:alpha val="6500"/>
                  </a:schemeClr>
                </a:solidFill>
                <a:prstDash val="solid"/>
              </a:ln>
              <a:solidFill>
                <a:srgbClr val="FF0000">
                  <a:alpha val="95000"/>
                </a:srgbClr>
              </a:solidFill>
              <a:effectLst>
                <a:innerShdw blurRad="50900" dist="38500" dir="13500000">
                  <a:srgbClr val="000000">
                    <a:alpha val="60000"/>
                  </a:srgbClr>
                </a:innerShdw>
              </a:effectLst>
              <a:latin typeface="Times New Roman" pitchFamily="18" charset="0"/>
              <a:cs typeface="Times New Roman" pitchFamily="18" charset="0"/>
            </a:endParaRPr>
          </a:p>
        </p:txBody>
      </p:sp>
      <p:sp>
        <p:nvSpPr>
          <p:cNvPr id="8" name="Rectangle 7"/>
          <p:cNvSpPr/>
          <p:nvPr/>
        </p:nvSpPr>
        <p:spPr>
          <a:xfrm>
            <a:off x="163032" y="1066800"/>
            <a:ext cx="4231763" cy="76200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pt-BR" sz="4800" b="1" spc="50">
                <a:ln w="13500">
                  <a:solidFill>
                    <a:schemeClr val="accent1">
                      <a:shade val="2500"/>
                      <a:alpha val="6500"/>
                    </a:schemeClr>
                  </a:solidFill>
                  <a:prstDash val="solid"/>
                </a:ln>
                <a:solidFill>
                  <a:srgbClr val="FF0000">
                    <a:alpha val="95000"/>
                  </a:srgbClr>
                </a:solidFill>
                <a:effectLst>
                  <a:innerShdw blurRad="50900" dist="38500" dir="13500000">
                    <a:srgbClr val="000000">
                      <a:alpha val="60000"/>
                    </a:srgbClr>
                  </a:innerShdw>
                </a:effectLst>
                <a:latin typeface="Times New Roman" pitchFamily="18" charset="0"/>
                <a:cs typeface="Times New Roman" pitchFamily="18" charset="0"/>
              </a:rPr>
              <a:t>2</a:t>
            </a:r>
            <a:endParaRPr lang="en-US" sz="4800" b="1" spc="50">
              <a:ln w="13500">
                <a:solidFill>
                  <a:schemeClr val="accent1">
                    <a:shade val="2500"/>
                    <a:alpha val="6500"/>
                  </a:schemeClr>
                </a:solidFill>
                <a:prstDash val="solid"/>
              </a:ln>
              <a:solidFill>
                <a:srgbClr val="FF0000">
                  <a:alpha val="95000"/>
                </a:srgbClr>
              </a:solidFill>
              <a:effectLst>
                <a:innerShdw blurRad="50900" dist="38500" dir="13500000">
                  <a:srgbClr val="000000">
                    <a:alpha val="60000"/>
                  </a:srgbClr>
                </a:innerShdw>
              </a:effectLst>
              <a:latin typeface="Times New Roman" pitchFamily="18" charset="0"/>
              <a:cs typeface="Times New Roman" pitchFamily="18" charset="0"/>
            </a:endParaRPr>
          </a:p>
        </p:txBody>
      </p:sp>
      <p:pic>
        <p:nvPicPr>
          <p:cNvPr id="16" name="Picture 3" descr="C:\Users\NHULIEU\Desktop\New folder\Gyroscope-200x300.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4900" l="10000" r="90000"/>
                    </a14:imgEffect>
                  </a14:imgLayer>
                </a14:imgProps>
              </a:ext>
              <a:ext uri="{28A0092B-C50C-407E-A947-70E740481C1C}">
                <a14:useLocalDpi xmlns:a14="http://schemas.microsoft.com/office/drawing/2010/main" val="0"/>
              </a:ext>
            </a:extLst>
          </a:blip>
          <a:srcRect/>
          <a:stretch>
            <a:fillRect/>
          </a:stretch>
        </p:blipFill>
        <p:spPr bwMode="auto">
          <a:xfrm>
            <a:off x="754913" y="3012558"/>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19273"/>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22" descr="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52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439738"/>
            <a:ext cx="9144000" cy="762000"/>
          </a:xfrm>
          <a:prstGeom prst="rect">
            <a:avLst/>
          </a:prstGeom>
          <a:ln w="50800"/>
        </p:spPr>
        <p:style>
          <a:lnRef idx="2">
            <a:schemeClr val="accent1"/>
          </a:lnRef>
          <a:fillRef idx="1">
            <a:schemeClr val="lt1"/>
          </a:fillRef>
          <a:effectRef idx="0">
            <a:schemeClr val="accent1"/>
          </a:effectRef>
          <a:fontRef idx="minor">
            <a:schemeClr val="dk1"/>
          </a:fontRef>
        </p:style>
        <p:txBody>
          <a:bodyPr anchor="ctr"/>
          <a:lstStyle/>
          <a:p>
            <a:pPr algn="ctr">
              <a:defRPr/>
            </a:pPr>
            <a:r>
              <a:rPr lang="pt-BR" sz="4200" b="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2.1. Mômen lực</a:t>
            </a:r>
            <a:endParaRPr lang="en-US" sz="4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2" name="Picture 2" descr="C:\Users\NHULIEU\Desktop\New folder\Archimedes_lever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247" y="1392815"/>
            <a:ext cx="4876800" cy="3252965"/>
          </a:xfrm>
          <a:prstGeom prst="rect">
            <a:avLst/>
          </a:prstGeom>
          <a:noFill/>
          <a:extLst>
            <a:ext uri="{909E8E84-426E-40DD-AFC4-6F175D3DCCD1}">
              <a14:hiddenFill xmlns:a14="http://schemas.microsoft.com/office/drawing/2010/main">
                <a:solidFill>
                  <a:srgbClr val="FFFFFF"/>
                </a:solidFill>
              </a14:hiddenFill>
            </a:ext>
          </a:extLst>
        </p:spPr>
      </p:pic>
      <p:pic>
        <p:nvPicPr>
          <p:cNvPr id="51218" name="Picture 18" descr="C:\Users\NHULIEU\Desktop\New folder\624px-FieldsMedalFrontArchimed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19852"/>
            <a:ext cx="3301230" cy="3173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 y="4746354"/>
            <a:ext cx="8686800" cy="1200329"/>
          </a:xfrm>
          <a:prstGeom prst="rect">
            <a:avLst/>
          </a:prstGeom>
        </p:spPr>
        <p:txBody>
          <a:bodyPr wrap="square">
            <a:spAutoFit/>
          </a:bodyPr>
          <a:lstStyle/>
          <a:p>
            <a:pPr algn="just"/>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Archimedes của Syracuse (</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hlinkClick r:id="rId5" tooltip="Tiếng Hy Lạp cổ (trang chưa được viết)"/>
              </a:rPr>
              <a:t>tiếng Hy Lạp</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l-GR"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hlinkClick r:id="rId6" tooltip="wikt:Ἀρχιμήδης"/>
              </a:rPr>
              <a:t>Ἀρχιμήδης</a:t>
            </a:r>
            <a:r>
              <a:rPr lang="el-GR"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a:t>
            </a:r>
            <a:r>
              <a:rPr 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vi-VN" sz="2400" b="1" i="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khoảng</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2</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87 – 212 </a:t>
            </a:r>
            <a:r>
              <a:rPr 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TCN</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là một </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hlinkClick r:id="rId7" tooltip="Nhà toán học Hy Lạp (trang chưa được viết)"/>
              </a:rPr>
              <a:t>nhà toán học</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hlinkClick r:id="rId8" tooltip="Nhà vật lý"/>
              </a:rPr>
              <a:t>nhà vật lý</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hlinkClick r:id="rId9" tooltip="Kỹ sư"/>
              </a:rPr>
              <a:t>kỹ sư</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hlinkClick r:id="rId10" tooltip="Nhà phát minh (trang chưa được viết)"/>
              </a:rPr>
              <a:t>nhà phát minh</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và một </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hlinkClick r:id="rId11" tooltip="Nhà thiên văn học"/>
              </a:rPr>
              <a:t>nhà thiên văn học</a:t>
            </a:r>
            <a:r>
              <a:rPr lang="vi-V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người Hy Lạp</a:t>
            </a:r>
            <a:endParaRPr 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45" name="Rectangle 44"/>
          <p:cNvSpPr/>
          <p:nvPr/>
        </p:nvSpPr>
        <p:spPr>
          <a:xfrm>
            <a:off x="255182" y="6172200"/>
            <a:ext cx="868680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vi-VN" sz="28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Hãy cho tôi một điểm tựa, và tôi sẽ nhấc bổng cả Trái Đất</a:t>
            </a:r>
            <a:endParaRPr lang="en-US" sz="28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8035624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1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52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anim calcmode="lin" valueType="num">
                                      <p:cBhvr>
                                        <p:cTn id="15" dur="500" fill="hold"/>
                                        <p:tgtEl>
                                          <p:spTgt spid="45"/>
                                        </p:tgtEl>
                                        <p:attrNameLst>
                                          <p:attrName>ppt_x</p:attrName>
                                        </p:attrNameLst>
                                      </p:cBhvr>
                                      <p:tavLst>
                                        <p:tav tm="0">
                                          <p:val>
                                            <p:fltVal val="0.5"/>
                                          </p:val>
                                        </p:tav>
                                        <p:tav tm="100000">
                                          <p:val>
                                            <p:strVal val="#ppt_x"/>
                                          </p:val>
                                        </p:tav>
                                      </p:tavLst>
                                    </p:anim>
                                    <p:anim calcmode="lin" valueType="num">
                                      <p:cBhvr>
                                        <p:cTn id="16" dur="500" fill="hold"/>
                                        <p:tgtEl>
                                          <p:spTgt spid="45"/>
                                        </p:tgtEl>
                                        <p:attrNameLst>
                                          <p:attrName>ppt_y</p:attrName>
                                        </p:attrNameLst>
                                      </p:cBhvr>
                                      <p:tavLst>
                                        <p:tav tm="0">
                                          <p:val>
                                            <p:fltVal val="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5" grpId="0" animBg="1"/>
    </p:bldLst>
  </p:timing>
</p:sld>
</file>

<file path=ppt/theme/theme1.xml><?xml version="1.0" encoding="utf-8"?>
<a:theme xmlns:a="http://schemas.openxmlformats.org/drawingml/2006/main" name="cdb2004199l">
  <a:themeElements>
    <a:clrScheme name="Office Theme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3399"/>
        </a:dk2>
        <a:lt2>
          <a:srgbClr val="C0C0C0"/>
        </a:lt2>
        <a:accent1>
          <a:srgbClr val="64B4DC"/>
        </a:accent1>
        <a:accent2>
          <a:srgbClr val="EA4A46"/>
        </a:accent2>
        <a:accent3>
          <a:srgbClr val="FFFFFF"/>
        </a:accent3>
        <a:accent4>
          <a:srgbClr val="000000"/>
        </a:accent4>
        <a:accent5>
          <a:srgbClr val="B8D6EB"/>
        </a:accent5>
        <a:accent6>
          <a:srgbClr val="D4423F"/>
        </a:accent6>
        <a:hlink>
          <a:srgbClr val="441FCD"/>
        </a:hlink>
        <a:folHlink>
          <a:srgbClr val="AAC856"/>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480048"/>
        </a:dk2>
        <a:lt2>
          <a:srgbClr val="C0C0C0"/>
        </a:lt2>
        <a:accent1>
          <a:srgbClr val="DE791E"/>
        </a:accent1>
        <a:accent2>
          <a:srgbClr val="38A0DA"/>
        </a:accent2>
        <a:accent3>
          <a:srgbClr val="FFFFFF"/>
        </a:accent3>
        <a:accent4>
          <a:srgbClr val="000000"/>
        </a:accent4>
        <a:accent5>
          <a:srgbClr val="ECBEAB"/>
        </a:accent5>
        <a:accent6>
          <a:srgbClr val="3291C5"/>
        </a:accent6>
        <a:hlink>
          <a:srgbClr val="009999"/>
        </a:hlink>
        <a:folHlink>
          <a:srgbClr val="66A444"/>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cdb2004199l</Template>
  <TotalTime>4500</TotalTime>
  <Words>1500</Words>
  <Application>Microsoft Office PowerPoint</Application>
  <PresentationFormat>On-screen Show (4:3)</PresentationFormat>
  <Paragraphs>186</Paragraphs>
  <Slides>37</Slides>
  <Notes>3</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6" baseType="lpstr">
      <vt:lpstr>Arial</vt:lpstr>
      <vt:lpstr>Calibri</vt:lpstr>
      <vt:lpstr>Symbol</vt:lpstr>
      <vt:lpstr>Times New Roman</vt:lpstr>
      <vt:lpstr>VNI-Times</vt:lpstr>
      <vt:lpstr>Wingdings</vt:lpstr>
      <vt:lpstr>cdb2004199l</vt:lpstr>
      <vt:lpstr>Image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DANG HOAI TRUNG</dc:creator>
  <cp:lastModifiedBy>Van Anh Cuong Le</cp:lastModifiedBy>
  <cp:revision>326</cp:revision>
  <dcterms:created xsi:type="dcterms:W3CDTF">2009-10-17T11:20:11Z</dcterms:created>
  <dcterms:modified xsi:type="dcterms:W3CDTF">2020-12-09T00:26:03Z</dcterms:modified>
</cp:coreProperties>
</file>